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72" r:id="rId2"/>
    <p:sldId id="369" r:id="rId3"/>
    <p:sldId id="441" r:id="rId4"/>
    <p:sldId id="438" r:id="rId5"/>
    <p:sldId id="439" r:id="rId6"/>
    <p:sldId id="277" r:id="rId7"/>
    <p:sldId id="440" r:id="rId8"/>
    <p:sldId id="442" r:id="rId9"/>
    <p:sldId id="443" r:id="rId10"/>
    <p:sldId id="444" r:id="rId11"/>
    <p:sldId id="445" r:id="rId12"/>
    <p:sldId id="433" r:id="rId13"/>
    <p:sldId id="446" r:id="rId14"/>
    <p:sldId id="447" r:id="rId15"/>
    <p:sldId id="448" r:id="rId16"/>
    <p:sldId id="450" r:id="rId17"/>
    <p:sldId id="449" r:id="rId18"/>
    <p:sldId id="451" r:id="rId19"/>
    <p:sldId id="452" r:id="rId20"/>
    <p:sldId id="453" r:id="rId21"/>
    <p:sldId id="454" r:id="rId22"/>
    <p:sldId id="455" r:id="rId23"/>
    <p:sldId id="456" r:id="rId24"/>
    <p:sldId id="457" r:id="rId25"/>
    <p:sldId id="458" r:id="rId26"/>
    <p:sldId id="459" r:id="rId27"/>
    <p:sldId id="276" r:id="rId28"/>
  </p:sldIdLst>
  <p:sldSz cx="12192000" cy="6858000"/>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8C57"/>
    <a:srgbClr val="90B375"/>
    <a:srgbClr val="EFC7CB"/>
    <a:srgbClr val="CDBF97"/>
    <a:srgbClr val="8D7545"/>
    <a:srgbClr val="ECE8E5"/>
    <a:srgbClr val="E4CBCB"/>
    <a:srgbClr val="A88755"/>
    <a:srgbClr val="1F2020"/>
    <a:srgbClr val="263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7" autoAdjust="0"/>
    <p:restoredTop sz="94660"/>
  </p:normalViewPr>
  <p:slideViewPr>
    <p:cSldViewPr snapToGrid="0">
      <p:cViewPr varScale="1">
        <p:scale>
          <a:sx n="105" d="100"/>
          <a:sy n="105" d="100"/>
        </p:scale>
        <p:origin x="138" y="31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t>2021/10/12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t>‹#›</a:t>
            </a:fld>
            <a:endParaRPr lang="zh-CN" altLang="en-US"/>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2109744" y="3991554"/>
            <a:ext cx="5732893" cy="2866446"/>
          </a:xfrm>
          <a:custGeom>
            <a:avLst/>
            <a:gdLst>
              <a:gd name="connsiteX0" fmla="*/ 2866447 w 5732893"/>
              <a:gd name="connsiteY0" fmla="*/ 0 h 2866446"/>
              <a:gd name="connsiteX1" fmla="*/ 5732893 w 5732893"/>
              <a:gd name="connsiteY1" fmla="*/ 2866446 h 2866446"/>
              <a:gd name="connsiteX2" fmla="*/ 0 w 5732893"/>
              <a:gd name="connsiteY2" fmla="*/ 2866446 h 2866446"/>
            </a:gdLst>
            <a:ahLst/>
            <a:cxnLst>
              <a:cxn ang="0">
                <a:pos x="connsiteX0" y="connsiteY0"/>
              </a:cxn>
              <a:cxn ang="0">
                <a:pos x="connsiteX1" y="connsiteY1"/>
              </a:cxn>
              <a:cxn ang="0">
                <a:pos x="connsiteX2" y="connsiteY2"/>
              </a:cxn>
            </a:cxnLst>
            <a:rect l="l" t="t" r="r" b="b"/>
            <a:pathLst>
              <a:path w="5732893" h="2866446">
                <a:moveTo>
                  <a:pt x="2866447" y="0"/>
                </a:moveTo>
                <a:lnTo>
                  <a:pt x="5732893" y="2866446"/>
                </a:lnTo>
                <a:lnTo>
                  <a:pt x="0" y="2866446"/>
                </a:lnTo>
                <a:close/>
              </a:path>
            </a:pathLst>
          </a:custGeom>
          <a:pattFill prst="pct5">
            <a:fgClr>
              <a:schemeClr val="bg1">
                <a:lumMod val="75000"/>
              </a:schemeClr>
            </a:fgClr>
            <a:bgClr>
              <a:schemeClr val="bg1"/>
            </a:bgClr>
          </a:pattFill>
        </p:spPr>
        <p:txBody>
          <a:bodyPr wrap="square" anchor="ctr">
            <a:noAutofit/>
          </a:bodyPr>
          <a:lstStyle>
            <a:lvl1pPr algn="ctr">
              <a:defRPr sz="1200">
                <a:latin typeface="微软雅黑" panose="020B0503020204020204" pitchFamily="34" charset="-122"/>
              </a:defRPr>
            </a:lvl1pPr>
          </a:lstStyle>
          <a:p>
            <a:r>
              <a:rPr lang="en-US" dirty="0"/>
              <a:t>Drag and Drop image</a:t>
            </a:r>
          </a:p>
        </p:txBody>
      </p:sp>
      <p:sp>
        <p:nvSpPr>
          <p:cNvPr id="9" name="Picture Placeholder 8"/>
          <p:cNvSpPr>
            <a:spLocks noGrp="1"/>
          </p:cNvSpPr>
          <p:nvPr>
            <p:ph type="pic" sz="quarter" idx="11" hasCustomPrompt="1"/>
          </p:nvPr>
        </p:nvSpPr>
        <p:spPr>
          <a:xfrm>
            <a:off x="6096000" y="1818196"/>
            <a:ext cx="6096000" cy="5039804"/>
          </a:xfrm>
          <a:custGeom>
            <a:avLst/>
            <a:gdLst>
              <a:gd name="connsiteX0" fmla="*/ 2917466 w 6096000"/>
              <a:gd name="connsiteY0" fmla="*/ 0 h 5039804"/>
              <a:gd name="connsiteX1" fmla="*/ 6096000 w 6096000"/>
              <a:gd name="connsiteY1" fmla="*/ 3178535 h 5039804"/>
              <a:gd name="connsiteX2" fmla="*/ 6096000 w 6096000"/>
              <a:gd name="connsiteY2" fmla="*/ 5039804 h 5039804"/>
              <a:gd name="connsiteX3" fmla="*/ 2122338 w 6096000"/>
              <a:gd name="connsiteY3" fmla="*/ 5039804 h 5039804"/>
              <a:gd name="connsiteX4" fmla="*/ 0 w 6096000"/>
              <a:gd name="connsiteY4" fmla="*/ 2917467 h 5039804"/>
              <a:gd name="connsiteX5" fmla="*/ 0 w 6096000"/>
              <a:gd name="connsiteY5" fmla="*/ 2917466 h 50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5039804">
                <a:moveTo>
                  <a:pt x="2917466" y="0"/>
                </a:moveTo>
                <a:lnTo>
                  <a:pt x="6096000" y="3178535"/>
                </a:lnTo>
                <a:lnTo>
                  <a:pt x="6096000" y="5039804"/>
                </a:lnTo>
                <a:lnTo>
                  <a:pt x="2122338" y="5039804"/>
                </a:lnTo>
                <a:lnTo>
                  <a:pt x="0" y="2917467"/>
                </a:lnTo>
                <a:lnTo>
                  <a:pt x="0" y="2917466"/>
                </a:lnTo>
                <a:close/>
              </a:path>
            </a:pathLst>
          </a:custGeom>
          <a:pattFill prst="pct5">
            <a:fgClr>
              <a:schemeClr val="bg1">
                <a:lumMod val="75000"/>
              </a:schemeClr>
            </a:fgClr>
            <a:bgClr>
              <a:schemeClr val="bg1"/>
            </a:bgClr>
          </a:pattFill>
        </p:spPr>
        <p:txBody>
          <a:bodyPr wrap="square" anchor="ctr">
            <a:noAutofit/>
          </a:bodyPr>
          <a:lstStyle>
            <a:lvl1pPr algn="ctr">
              <a:defRPr sz="1200">
                <a:latin typeface="微软雅黑" panose="020B0503020204020204" pitchFamily="34" charset="-122"/>
              </a:defRPr>
            </a:lvl1pPr>
          </a:lstStyle>
          <a:p>
            <a:r>
              <a:rPr lang="en-US" dirty="0"/>
              <a:t>Drag and Drop image</a:t>
            </a:r>
          </a:p>
        </p:txBody>
      </p:sp>
    </p:spTree>
    <p:extLst>
      <p:ext uri="{BB962C8B-B14F-4D97-AF65-F5344CB8AC3E}">
        <p14:creationId xmlns:p14="http://schemas.microsoft.com/office/powerpoint/2010/main" val="205704185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4161183" y="1494183"/>
            <a:ext cx="3869634" cy="3869634"/>
          </a:xfrm>
          <a:prstGeom prst="ellipse">
            <a:avLst/>
          </a:prstGeom>
          <a:pattFill prst="pct5">
            <a:fgClr>
              <a:schemeClr val="bg1">
                <a:lumMod val="75000"/>
              </a:schemeClr>
            </a:fgClr>
            <a:bgClr>
              <a:schemeClr val="bg1"/>
            </a:bgClr>
          </a:pattFill>
        </p:spPr>
        <p:txBody>
          <a:bodyPr anchor="ctr"/>
          <a:lstStyle>
            <a:lvl1pPr algn="ctr">
              <a:defRPr sz="1200">
                <a:latin typeface="微软雅黑" panose="020B0503020204020204" pitchFamily="34" charset="-122"/>
              </a:defRPr>
            </a:lvl1pPr>
          </a:lstStyle>
          <a:p>
            <a:r>
              <a:rPr lang="en-US" dirty="0"/>
              <a:t>Drag and Drop image</a:t>
            </a:r>
          </a:p>
        </p:txBody>
      </p:sp>
    </p:spTree>
    <p:extLst>
      <p:ext uri="{BB962C8B-B14F-4D97-AF65-F5344CB8AC3E}">
        <p14:creationId xmlns:p14="http://schemas.microsoft.com/office/powerpoint/2010/main" val="3098462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4000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4" name="Picture Placeholder 3"/>
          <p:cNvSpPr>
            <a:spLocks noGrp="1"/>
          </p:cNvSpPr>
          <p:nvPr>
            <p:ph type="pic" sz="quarter" idx="12" hasCustomPrompt="1"/>
          </p:nvPr>
        </p:nvSpPr>
        <p:spPr>
          <a:xfrm>
            <a:off x="4406096" y="0"/>
            <a:ext cx="3379808" cy="6858000"/>
          </a:xfrm>
          <a:prstGeom prst="rect">
            <a:avLst/>
          </a:prstGeom>
          <a:pattFill prst="pct5">
            <a:fgClr>
              <a:schemeClr val="bg1">
                <a:lumMod val="65000"/>
              </a:schemeClr>
            </a:fgClr>
            <a:bgClr>
              <a:schemeClr val="bg1"/>
            </a:bgClr>
          </a:pattFill>
        </p:spPr>
        <p:txBody>
          <a:bodyPr wrap="square" anchor="ctr">
            <a:noAutofit/>
          </a:bodyPr>
          <a:lstStyle>
            <a:lvl1pPr algn="ctr">
              <a:defRPr sz="1200">
                <a:latin typeface="微软雅黑" panose="020B0503020204020204" pitchFamily="34" charset="-122"/>
              </a:defRPr>
            </a:lvl1pPr>
          </a:lstStyle>
          <a:p>
            <a:r>
              <a:rPr lang="en-US" dirty="0"/>
              <a:t>Drag &amp; Drop Picture</a:t>
            </a:r>
          </a:p>
        </p:txBody>
      </p:sp>
    </p:spTree>
    <p:extLst>
      <p:ext uri="{BB962C8B-B14F-4D97-AF65-F5344CB8AC3E}">
        <p14:creationId xmlns:p14="http://schemas.microsoft.com/office/powerpoint/2010/main" val="33363608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4890051" y="2398644"/>
            <a:ext cx="2411898" cy="2411896"/>
          </a:xfrm>
          <a:prstGeom prst="rect">
            <a:avLst/>
          </a:prstGeom>
          <a:pattFill prst="pct5">
            <a:fgClr>
              <a:schemeClr val="bg1">
                <a:lumMod val="75000"/>
              </a:schemeClr>
            </a:fgClr>
            <a:bgClr>
              <a:schemeClr val="bg1"/>
            </a:bgClr>
          </a:pattFill>
        </p:spPr>
        <p:txBody>
          <a:bodyPr anchor="ctr"/>
          <a:lstStyle>
            <a:lvl1pPr algn="ctr">
              <a:defRPr sz="1200">
                <a:latin typeface="微软雅黑" panose="020B0503020204020204" pitchFamily="34" charset="-122"/>
              </a:defRPr>
            </a:lvl1pPr>
          </a:lstStyle>
          <a:p>
            <a:r>
              <a:rPr lang="en-US" dirty="0"/>
              <a:t>Drag and Drop image</a:t>
            </a:r>
          </a:p>
        </p:txBody>
      </p:sp>
      <p:sp>
        <p:nvSpPr>
          <p:cNvPr id="5" name="Picture Placeholder 4"/>
          <p:cNvSpPr>
            <a:spLocks noGrp="1"/>
          </p:cNvSpPr>
          <p:nvPr>
            <p:ph type="pic" sz="quarter" idx="11" hasCustomPrompt="1"/>
          </p:nvPr>
        </p:nvSpPr>
        <p:spPr>
          <a:xfrm>
            <a:off x="1537251" y="2398644"/>
            <a:ext cx="2411898" cy="2411896"/>
          </a:xfrm>
          <a:prstGeom prst="rect">
            <a:avLst/>
          </a:prstGeom>
          <a:pattFill prst="pct5">
            <a:fgClr>
              <a:schemeClr val="bg1">
                <a:lumMod val="75000"/>
              </a:schemeClr>
            </a:fgClr>
            <a:bgClr>
              <a:schemeClr val="bg1"/>
            </a:bgClr>
          </a:pattFill>
        </p:spPr>
        <p:txBody>
          <a:bodyPr anchor="ctr"/>
          <a:lstStyle>
            <a:lvl1pPr algn="ctr">
              <a:defRPr sz="1200">
                <a:latin typeface="微软雅黑" panose="020B0503020204020204" pitchFamily="34" charset="-122"/>
              </a:defRPr>
            </a:lvl1pPr>
          </a:lstStyle>
          <a:p>
            <a:r>
              <a:rPr lang="en-US" dirty="0"/>
              <a:t>Drag and Drop image</a:t>
            </a:r>
          </a:p>
        </p:txBody>
      </p:sp>
      <p:sp>
        <p:nvSpPr>
          <p:cNvPr id="6" name="Picture Placeholder 4"/>
          <p:cNvSpPr>
            <a:spLocks noGrp="1"/>
          </p:cNvSpPr>
          <p:nvPr>
            <p:ph type="pic" sz="quarter" idx="12" hasCustomPrompt="1"/>
          </p:nvPr>
        </p:nvSpPr>
        <p:spPr>
          <a:xfrm>
            <a:off x="8242851" y="2398644"/>
            <a:ext cx="2411898" cy="2411896"/>
          </a:xfrm>
          <a:prstGeom prst="rect">
            <a:avLst/>
          </a:prstGeom>
          <a:pattFill prst="pct5">
            <a:fgClr>
              <a:schemeClr val="bg1">
                <a:lumMod val="75000"/>
              </a:schemeClr>
            </a:fgClr>
            <a:bgClr>
              <a:schemeClr val="bg1"/>
            </a:bgClr>
          </a:pattFill>
        </p:spPr>
        <p:txBody>
          <a:bodyPr anchor="ctr"/>
          <a:lstStyle>
            <a:lvl1pPr algn="ctr">
              <a:defRPr sz="1200">
                <a:latin typeface="微软雅黑" panose="020B0503020204020204" pitchFamily="34" charset="-122"/>
              </a:defRPr>
            </a:lvl1pPr>
          </a:lstStyle>
          <a:p>
            <a:r>
              <a:rPr lang="en-US" dirty="0"/>
              <a:t>Drag and Drop image</a:t>
            </a:r>
          </a:p>
        </p:txBody>
      </p:sp>
    </p:spTree>
    <p:extLst>
      <p:ext uri="{BB962C8B-B14F-4D97-AF65-F5344CB8AC3E}">
        <p14:creationId xmlns:p14="http://schemas.microsoft.com/office/powerpoint/2010/main" val="38960157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8256104" y="0"/>
            <a:ext cx="3935896" cy="6858000"/>
          </a:xfrm>
          <a:prstGeom prst="rect">
            <a:avLst/>
          </a:prstGeom>
          <a:pattFill prst="pct5">
            <a:fgClr>
              <a:schemeClr val="bg1">
                <a:lumMod val="75000"/>
              </a:schemeClr>
            </a:fgClr>
            <a:bgClr>
              <a:schemeClr val="bg1"/>
            </a:bgClr>
          </a:pattFill>
        </p:spPr>
        <p:txBody>
          <a:bodyPr anchor="ctr"/>
          <a:lstStyle>
            <a:lvl1pPr algn="ctr">
              <a:defRPr sz="1200">
                <a:latin typeface="微软雅黑" panose="020B0503020204020204" pitchFamily="34" charset="-122"/>
              </a:defRPr>
            </a:lvl1pPr>
          </a:lstStyle>
          <a:p>
            <a:r>
              <a:rPr lang="en-US" dirty="0"/>
              <a:t>Drag and Drop image</a:t>
            </a:r>
          </a:p>
        </p:txBody>
      </p:sp>
    </p:spTree>
    <p:extLst>
      <p:ext uri="{BB962C8B-B14F-4D97-AF65-F5344CB8AC3E}">
        <p14:creationId xmlns:p14="http://schemas.microsoft.com/office/powerpoint/2010/main" val="30311004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0" y="0"/>
            <a:ext cx="6096000" cy="6858000"/>
          </a:xfrm>
          <a:prstGeom prst="rect">
            <a:avLst/>
          </a:prstGeom>
          <a:pattFill prst="pct5">
            <a:fgClr>
              <a:schemeClr val="bg1">
                <a:lumMod val="75000"/>
              </a:schemeClr>
            </a:fgClr>
            <a:bgClr>
              <a:schemeClr val="bg1"/>
            </a:bgClr>
          </a:pattFill>
        </p:spPr>
        <p:txBody>
          <a:bodyPr anchor="ctr"/>
          <a:lstStyle>
            <a:lvl1pPr algn="ctr">
              <a:defRPr sz="1200">
                <a:latin typeface="微软雅黑" panose="020B0503020204020204" pitchFamily="34" charset="-122"/>
              </a:defRPr>
            </a:lvl1pPr>
          </a:lstStyle>
          <a:p>
            <a:r>
              <a:rPr lang="en-US" dirty="0"/>
              <a:t>Drag and Drop image</a:t>
            </a:r>
          </a:p>
        </p:txBody>
      </p:sp>
    </p:spTree>
    <p:extLst>
      <p:ext uri="{BB962C8B-B14F-4D97-AF65-F5344CB8AC3E}">
        <p14:creationId xmlns:p14="http://schemas.microsoft.com/office/powerpoint/2010/main" val="37955369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2387600" y="1244600"/>
            <a:ext cx="1828800" cy="1828800"/>
          </a:xfrm>
          <a:prstGeom prst="ellipse">
            <a:avLst/>
          </a:prstGeom>
          <a:pattFill prst="pct5">
            <a:fgClr>
              <a:schemeClr val="bg1">
                <a:lumMod val="65000"/>
              </a:schemeClr>
            </a:fgClr>
            <a:bgClr>
              <a:schemeClr val="bg1"/>
            </a:bgClr>
          </a:pattFill>
        </p:spPr>
        <p:txBody>
          <a:bodyPr wrap="square" anchor="ctr">
            <a:noAutofit/>
          </a:bodyPr>
          <a:lstStyle>
            <a:lvl1pPr algn="ctr">
              <a:defRPr sz="1200">
                <a:latin typeface="微软雅黑" panose="020B0503020204020204" pitchFamily="34" charset="-122"/>
              </a:defRPr>
            </a:lvl1pPr>
          </a:lstStyle>
          <a:p>
            <a:r>
              <a:rPr lang="en-US" dirty="0"/>
              <a:t>Drag &amp; Drop Picture</a:t>
            </a:r>
          </a:p>
        </p:txBody>
      </p:sp>
      <p:sp>
        <p:nvSpPr>
          <p:cNvPr id="5" name="Picture Placeholder 4"/>
          <p:cNvSpPr>
            <a:spLocks noGrp="1"/>
          </p:cNvSpPr>
          <p:nvPr>
            <p:ph type="pic" sz="quarter" idx="14" hasCustomPrompt="1"/>
          </p:nvPr>
        </p:nvSpPr>
        <p:spPr>
          <a:xfrm>
            <a:off x="8140700" y="1244600"/>
            <a:ext cx="1828800" cy="1828800"/>
          </a:xfrm>
          <a:prstGeom prst="ellipse">
            <a:avLst/>
          </a:prstGeom>
          <a:pattFill prst="pct5">
            <a:fgClr>
              <a:schemeClr val="bg1">
                <a:lumMod val="65000"/>
              </a:schemeClr>
            </a:fgClr>
            <a:bgClr>
              <a:schemeClr val="bg1"/>
            </a:bgClr>
          </a:pattFill>
        </p:spPr>
        <p:txBody>
          <a:bodyPr wrap="square" anchor="ctr">
            <a:noAutofit/>
          </a:bodyPr>
          <a:lstStyle>
            <a:lvl1pPr algn="ctr">
              <a:defRPr sz="1200">
                <a:latin typeface="微软雅黑" panose="020B0503020204020204" pitchFamily="34" charset="-122"/>
              </a:defRPr>
            </a:lvl1pPr>
          </a:lstStyle>
          <a:p>
            <a:r>
              <a:rPr lang="en-US" dirty="0"/>
              <a:t>Drag &amp; Drop Picture</a:t>
            </a:r>
          </a:p>
        </p:txBody>
      </p:sp>
    </p:spTree>
    <p:extLst>
      <p:ext uri="{BB962C8B-B14F-4D97-AF65-F5344CB8AC3E}">
        <p14:creationId xmlns:p14="http://schemas.microsoft.com/office/powerpoint/2010/main" val="335753573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8" r:id="rId5"/>
    <p:sldLayoutId id="2147483661" r:id="rId6"/>
    <p:sldLayoutId id="2147483662" r:id="rId7"/>
    <p:sldLayoutId id="2147483663" r:id="rId8"/>
    <p:sldLayoutId id="2147483664" r:id="rId9"/>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hyperlink" Target="https://repo.spring.io/release/org/springframework/spring" TargetMode="Externa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59D2C15-E63D-4DB8-9D63-85963619D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pic>
        <p:nvPicPr>
          <p:cNvPr id="4" name="5c249dca6369b">
            <a:hlinkClick r:id="" action="ppaction://media"/>
            <a:extLst>
              <a:ext uri="{FF2B5EF4-FFF2-40B4-BE49-F238E27FC236}">
                <a16:creationId xmlns:a16="http://schemas.microsoft.com/office/drawing/2014/main" id="{AA5AF693-9208-4662-B90E-6F577CB47D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52101" y="-167090"/>
            <a:ext cx="334179" cy="334179"/>
          </a:xfrm>
          <a:prstGeom prst="rect">
            <a:avLst/>
          </a:prstGeom>
        </p:spPr>
      </p:pic>
      <p:sp>
        <p:nvSpPr>
          <p:cNvPr id="5" name="文本框 4">
            <a:extLst>
              <a:ext uri="{FF2B5EF4-FFF2-40B4-BE49-F238E27FC236}">
                <a16:creationId xmlns:a16="http://schemas.microsoft.com/office/drawing/2014/main" id="{DB5C64B7-17E6-4A4A-A7AC-FEC4E69F210A}"/>
              </a:ext>
            </a:extLst>
          </p:cNvPr>
          <p:cNvSpPr txBox="1"/>
          <p:nvPr/>
        </p:nvSpPr>
        <p:spPr>
          <a:xfrm>
            <a:off x="1138646" y="1429351"/>
            <a:ext cx="9914708" cy="1323439"/>
          </a:xfrm>
          <a:prstGeom prst="rect">
            <a:avLst/>
          </a:prstGeom>
          <a:noFill/>
        </p:spPr>
        <p:txBody>
          <a:bodyPr wrap="square" rtlCol="0">
            <a:spAutoFit/>
          </a:bodyPr>
          <a:lstStyle/>
          <a:p>
            <a:pPr algn="ctr"/>
            <a:r>
              <a:rPr lang="en-US" altLang="zh-CN" sz="4000" b="1" spc="-150" dirty="0">
                <a:latin typeface="Microsoft YaHei" panose="020B0503020204020204" pitchFamily="34" charset="-122"/>
                <a:ea typeface="Microsoft YaHei" panose="020B0503020204020204" pitchFamily="34" charset="-122"/>
              </a:rPr>
              <a:t>New technologies in software engineering</a:t>
            </a:r>
            <a:endParaRPr lang="zh-CN" altLang="en-US" sz="4000" b="1" spc="-150" dirty="0">
              <a:latin typeface="Microsoft YaHei" panose="020B0503020204020204" pitchFamily="34" charset="-122"/>
              <a:ea typeface="Microsoft YaHei" panose="020B0503020204020204" pitchFamily="34" charset="-122"/>
            </a:endParaRPr>
          </a:p>
        </p:txBody>
      </p:sp>
      <p:sp>
        <p:nvSpPr>
          <p:cNvPr id="6" name="Consulting…">
            <a:extLst>
              <a:ext uri="{FF2B5EF4-FFF2-40B4-BE49-F238E27FC236}">
                <a16:creationId xmlns:a16="http://schemas.microsoft.com/office/drawing/2014/main" id="{E349DCDE-FE39-43A5-833C-F080D2C2AD17}"/>
              </a:ext>
            </a:extLst>
          </p:cNvPr>
          <p:cNvSpPr txBox="1"/>
          <p:nvPr/>
        </p:nvSpPr>
        <p:spPr>
          <a:xfrm>
            <a:off x="4206680" y="2912840"/>
            <a:ext cx="3636242" cy="30720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825500" hangingPunct="0">
              <a:lnSpc>
                <a:spcPct val="150000"/>
              </a:lnSpc>
              <a:defRPr sz="2500" b="0">
                <a:solidFill>
                  <a:srgbClr val="1C1F25"/>
                </a:solidFill>
                <a:latin typeface="Roboto Bold"/>
                <a:ea typeface="Roboto Bold"/>
                <a:cs typeface="Roboto Bold"/>
                <a:sym typeface="Roboto Bold"/>
              </a:defRPr>
            </a:pPr>
            <a:r>
              <a:rPr lang="en-US" sz="1500" kern="0" dirty="0">
                <a:latin typeface="Montserrat" panose="00000500000000000000" pitchFamily="2" charset="0"/>
                <a:ea typeface="Microsoft YaHei" panose="020B0503020204020204" pitchFamily="34" charset="-122"/>
                <a:cs typeface="Roboto Bold"/>
                <a:sym typeface="Roboto Bold"/>
              </a:rPr>
              <a:t>PRESENTATION</a:t>
            </a:r>
            <a:endParaRPr sz="1500" kern="0" dirty="0">
              <a:latin typeface="Montserrat" panose="00000500000000000000" pitchFamily="2" charset="0"/>
              <a:ea typeface="Microsoft YaHei" panose="020B0503020204020204" pitchFamily="34" charset="-122"/>
              <a:cs typeface="Roboto Light"/>
              <a:sym typeface="Roboto Light"/>
            </a:endParaRPr>
          </a:p>
        </p:txBody>
      </p:sp>
      <p:sp>
        <p:nvSpPr>
          <p:cNvPr id="16" name="TextBox 15">
            <a:extLst>
              <a:ext uri="{FF2B5EF4-FFF2-40B4-BE49-F238E27FC236}">
                <a16:creationId xmlns:a16="http://schemas.microsoft.com/office/drawing/2014/main" id="{4534FA83-C610-4B00-95AE-55A23BC50C86}"/>
              </a:ext>
            </a:extLst>
          </p:cNvPr>
          <p:cNvSpPr txBox="1"/>
          <p:nvPr/>
        </p:nvSpPr>
        <p:spPr>
          <a:xfrm>
            <a:off x="2593665" y="3540140"/>
            <a:ext cx="6862272" cy="584775"/>
          </a:xfrm>
          <a:prstGeom prst="rect">
            <a:avLst/>
          </a:prstGeom>
          <a:noFill/>
        </p:spPr>
        <p:txBody>
          <a:bodyPr wrap="square">
            <a:spAutoFit/>
          </a:bodyPr>
          <a:lstStyle/>
          <a:p>
            <a:pPr algn="ctr">
              <a:lnSpc>
                <a:spcPct val="80000"/>
              </a:lnSpc>
            </a:pPr>
            <a:r>
              <a:rPr lang="en-US" sz="4000" b="1" dirty="0">
                <a:latin typeface="微软雅黑" panose="020B0503020204020204" pitchFamily="34" charset="-122"/>
                <a:ea typeface="微软雅黑" panose="020B0503020204020204" pitchFamily="34" charset="-122"/>
                <a:cs typeface="Montserrat SemiBold" charset="0"/>
              </a:rPr>
              <a:t>Group 3</a:t>
            </a:r>
          </a:p>
        </p:txBody>
      </p:sp>
    </p:spTree>
    <p:extLst>
      <p:ext uri="{BB962C8B-B14F-4D97-AF65-F5344CB8AC3E}">
        <p14:creationId xmlns:p14="http://schemas.microsoft.com/office/powerpoint/2010/main" val="1731787743"/>
      </p:ext>
    </p:extLst>
  </p:cSld>
  <p:clrMapOvr>
    <a:masterClrMapping/>
  </p:clrMapOvr>
  <p:transition spd="slow">
    <p:random/>
  </p:transition>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E6899573-3EEB-4D89-A1A8-20238F0D138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6660" b="16660"/>
          <a:stretch>
            <a:fillRect/>
          </a:stretch>
        </p:blipFill>
        <p:spPr>
          <a:xfrm>
            <a:off x="4218301" y="1647402"/>
            <a:ext cx="3189179" cy="2781427"/>
          </a:xfrm>
        </p:spPr>
      </p:pic>
      <p:sp>
        <p:nvSpPr>
          <p:cNvPr id="4" name="TextBox 3"/>
          <p:cNvSpPr txBox="1"/>
          <p:nvPr/>
        </p:nvSpPr>
        <p:spPr>
          <a:xfrm>
            <a:off x="3255024" y="233100"/>
            <a:ext cx="5880076" cy="954107"/>
          </a:xfrm>
          <a:prstGeom prst="rect">
            <a:avLst/>
          </a:prstGeom>
          <a:noFill/>
        </p:spPr>
        <p:txBody>
          <a:bodyPr wrap="square" lIns="0" rIns="0" rtlCol="0">
            <a:spAutoFit/>
          </a:bodyPr>
          <a:lstStyle/>
          <a:p>
            <a:pPr marR="0" algn="ctr">
              <a:lnSpc>
                <a:spcPct val="80000"/>
              </a:lnSpc>
              <a:spcBef>
                <a:spcPts val="0"/>
              </a:spcBef>
              <a:spcAft>
                <a:spcPts val="1000"/>
              </a:spcAft>
            </a:pPr>
            <a:r>
              <a:rPr lang="en-US" sz="3500" b="1" dirty="0">
                <a:latin typeface="Microsoft YaHei" panose="020B0503020204020204" pitchFamily="34" charset="-122"/>
                <a:ea typeface="Microsoft YaHei" panose="020B0503020204020204" pitchFamily="34" charset="-122"/>
                <a:cs typeface="Microsoft Himalaya" panose="01010100010101010101" pitchFamily="2" charset="0"/>
              </a:rPr>
              <a:t>IOC CONTAINER AND DEPENDENCY INJECTION </a:t>
            </a:r>
          </a:p>
        </p:txBody>
      </p:sp>
      <p:sp>
        <p:nvSpPr>
          <p:cNvPr id="5" name="TextBox 4"/>
          <p:cNvSpPr txBox="1"/>
          <p:nvPr/>
        </p:nvSpPr>
        <p:spPr>
          <a:xfrm>
            <a:off x="453726" y="1647402"/>
            <a:ext cx="3466648" cy="424732"/>
          </a:xfrm>
          <a:prstGeom prst="rect">
            <a:avLst/>
          </a:prstGeom>
          <a:noFill/>
        </p:spPr>
        <p:txBody>
          <a:bodyPr wrap="square" lIns="0" rIns="0" rtlCol="0">
            <a:spAutoFit/>
          </a:bodyPr>
          <a:lstStyle/>
          <a:p>
            <a:pPr algn="ctr">
              <a:lnSpc>
                <a:spcPct val="90000"/>
              </a:lnSpc>
              <a:spcAft>
                <a:spcPts val="1000"/>
              </a:spcAft>
            </a:pPr>
            <a:r>
              <a:rPr lang="en-US" sz="1200" spc="300" dirty="0">
                <a:latin typeface="+mj-lt"/>
              </a:rPr>
              <a:t>WHAT IS INVERSION OF CONTROL (IOC)</a:t>
            </a:r>
          </a:p>
        </p:txBody>
      </p:sp>
      <p:sp>
        <p:nvSpPr>
          <p:cNvPr id="12" name="TextBox 11"/>
          <p:cNvSpPr txBox="1"/>
          <p:nvPr/>
        </p:nvSpPr>
        <p:spPr>
          <a:xfrm>
            <a:off x="7868641" y="2313699"/>
            <a:ext cx="3869633" cy="1680973"/>
          </a:xfrm>
          <a:prstGeom prst="rect">
            <a:avLst/>
          </a:prstGeom>
          <a:noFill/>
        </p:spPr>
        <p:txBody>
          <a:bodyPr wrap="square" lIns="0" rIns="0" rtlCol="0">
            <a:spAutoFit/>
          </a:bodyPr>
          <a:lstStyle/>
          <a:p>
            <a:pPr>
              <a:lnSpc>
                <a:spcPct val="150000"/>
              </a:lnSpc>
            </a:pP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IoC is a design paradigm with the goal of giving more control to the targeted components of your application, the ones getting the work done. </a:t>
            </a:r>
          </a:p>
          <a:p>
            <a:pPr>
              <a:lnSpc>
                <a:spcPct val="150000"/>
              </a:lnSpc>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While Dependency injection is a pattern used to create instances of objects that other objects rely on without knowing at compile time which class will be used to provide that functionality.</a:t>
            </a:r>
          </a:p>
        </p:txBody>
      </p:sp>
      <p:sp>
        <p:nvSpPr>
          <p:cNvPr id="13" name="Title 1">
            <a:extLst>
              <a:ext uri="{FF2B5EF4-FFF2-40B4-BE49-F238E27FC236}">
                <a16:creationId xmlns:a16="http://schemas.microsoft.com/office/drawing/2014/main" id="{51956CB2-F21F-414A-B159-1F4806D78605}"/>
              </a:ext>
            </a:extLst>
          </p:cNvPr>
          <p:cNvSpPr txBox="1">
            <a:spLocks/>
          </p:cNvSpPr>
          <p:nvPr/>
        </p:nvSpPr>
        <p:spPr>
          <a:xfrm>
            <a:off x="453726" y="2314213"/>
            <a:ext cx="3466648" cy="1244328"/>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pPr algn="just" defTabSz="914034">
              <a:lnSpc>
                <a:spcPct val="115000"/>
              </a:lnSpc>
              <a:spcBef>
                <a:spcPts val="0"/>
              </a:spcBef>
              <a:spcAft>
                <a:spcPts val="1000"/>
              </a:spcAft>
            </a:pPr>
            <a:r>
              <a:rPr lang="en-US" sz="1000" b="1" dirty="0">
                <a:solidFill>
                  <a:srgbClr val="000000">
                    <a:lumMod val="65000"/>
                    <a:lumOff val="35000"/>
                  </a:srgbClr>
                </a:solidFill>
                <a:latin typeface="微软雅黑" panose="020B0503020204020204" pitchFamily="34" charset="-122"/>
                <a:ea typeface="微软雅黑" panose="020B0503020204020204" pitchFamily="34" charset="-122"/>
                <a:cs typeface="+mn-cs"/>
              </a:rPr>
              <a:t>Inversion of control as a design guideline serves the following purposes:</a:t>
            </a:r>
          </a:p>
          <a:p>
            <a:pPr marL="171450" indent="-171450" algn="just" defTabSz="914034">
              <a:lnSpc>
                <a:spcPct val="115000"/>
              </a:lnSpc>
              <a:spcBef>
                <a:spcPts val="0"/>
              </a:spcBef>
              <a:spcAft>
                <a:spcPts val="1000"/>
              </a:spcAft>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cs typeface="+mn-cs"/>
              </a:rPr>
              <a:t>     There is a decoupling of the execution of a certain task from implementation.</a:t>
            </a:r>
          </a:p>
          <a:p>
            <a:pPr marL="171450" indent="-171450" algn="just" defTabSz="914034">
              <a:lnSpc>
                <a:spcPct val="115000"/>
              </a:lnSpc>
              <a:spcBef>
                <a:spcPts val="0"/>
              </a:spcBef>
              <a:spcAft>
                <a:spcPts val="1000"/>
              </a:spcAft>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cs typeface="+mn-cs"/>
              </a:rPr>
              <a:t>     Every module can focus on what it is designed for.</a:t>
            </a:r>
          </a:p>
          <a:p>
            <a:pPr marL="171450" indent="-171450" algn="just" defTabSz="914034">
              <a:lnSpc>
                <a:spcPct val="115000"/>
              </a:lnSpc>
              <a:spcBef>
                <a:spcPts val="0"/>
              </a:spcBef>
              <a:spcAft>
                <a:spcPts val="1000"/>
              </a:spcAft>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cs typeface="+mn-cs"/>
              </a:rPr>
              <a:t>     Modules make no assumptions about what other systems do but rely on their contracts.</a:t>
            </a:r>
          </a:p>
          <a:p>
            <a:pPr marL="171450" indent="-171450" algn="just" defTabSz="914034">
              <a:lnSpc>
                <a:spcPct val="115000"/>
              </a:lnSpc>
              <a:spcBef>
                <a:spcPts val="0"/>
              </a:spcBef>
              <a:spcAft>
                <a:spcPts val="1000"/>
              </a:spcAft>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cs typeface="+mn-cs"/>
              </a:rPr>
              <a:t>     Replacing modules has no side effect on other modules.</a:t>
            </a:r>
          </a:p>
        </p:txBody>
      </p:sp>
      <p:sp>
        <p:nvSpPr>
          <p:cNvPr id="7" name="TextBox 6">
            <a:extLst>
              <a:ext uri="{FF2B5EF4-FFF2-40B4-BE49-F238E27FC236}">
                <a16:creationId xmlns:a16="http://schemas.microsoft.com/office/drawing/2014/main" id="{4FCF3ED1-C060-49FB-A9F9-DC860991A3B3}"/>
              </a:ext>
            </a:extLst>
          </p:cNvPr>
          <p:cNvSpPr txBox="1"/>
          <p:nvPr/>
        </p:nvSpPr>
        <p:spPr>
          <a:xfrm>
            <a:off x="7868641" y="1647402"/>
            <a:ext cx="3466648" cy="424732"/>
          </a:xfrm>
          <a:prstGeom prst="rect">
            <a:avLst/>
          </a:prstGeom>
          <a:noFill/>
        </p:spPr>
        <p:txBody>
          <a:bodyPr wrap="square" lIns="0" rIns="0" rtlCol="0">
            <a:spAutoFit/>
          </a:bodyPr>
          <a:lstStyle/>
          <a:p>
            <a:pPr marR="0" lvl="0" algn="ctr">
              <a:lnSpc>
                <a:spcPct val="90000"/>
              </a:lnSpc>
              <a:spcBef>
                <a:spcPts val="0"/>
              </a:spcBef>
              <a:spcAft>
                <a:spcPts val="1000"/>
              </a:spcAft>
            </a:pPr>
            <a:r>
              <a:rPr lang="en-US" sz="1200" spc="300" dirty="0">
                <a:latin typeface="+mj-lt"/>
              </a:rPr>
              <a:t>WHAT IS DEPENDENCY INJECTION (DI)</a:t>
            </a:r>
          </a:p>
        </p:txBody>
      </p:sp>
      <p:sp>
        <p:nvSpPr>
          <p:cNvPr id="8" name="TextBox 7">
            <a:extLst>
              <a:ext uri="{FF2B5EF4-FFF2-40B4-BE49-F238E27FC236}">
                <a16:creationId xmlns:a16="http://schemas.microsoft.com/office/drawing/2014/main" id="{73C60CA4-B60A-4A0A-ADA1-704BF832A6B1}"/>
              </a:ext>
            </a:extLst>
          </p:cNvPr>
          <p:cNvSpPr txBox="1"/>
          <p:nvPr/>
        </p:nvSpPr>
        <p:spPr>
          <a:xfrm>
            <a:off x="4079566" y="4572842"/>
            <a:ext cx="3466648" cy="258532"/>
          </a:xfrm>
          <a:prstGeom prst="rect">
            <a:avLst/>
          </a:prstGeom>
          <a:noFill/>
        </p:spPr>
        <p:txBody>
          <a:bodyPr wrap="square" lIns="0" rIns="0" rtlCol="0">
            <a:spAutoFit/>
          </a:bodyPr>
          <a:lstStyle/>
          <a:p>
            <a:pPr marR="0" lvl="0" algn="ctr">
              <a:lnSpc>
                <a:spcPct val="90000"/>
              </a:lnSpc>
              <a:spcBef>
                <a:spcPts val="0"/>
              </a:spcBef>
              <a:spcAft>
                <a:spcPts val="1000"/>
              </a:spcAft>
            </a:pPr>
            <a:r>
              <a:rPr lang="en-US" sz="1200" spc="300" dirty="0">
                <a:latin typeface="+mj-lt"/>
              </a:rPr>
              <a:t>HOW TO IMPLEMENT IOC</a:t>
            </a:r>
          </a:p>
        </p:txBody>
      </p:sp>
      <p:sp>
        <p:nvSpPr>
          <p:cNvPr id="9" name="Title 1">
            <a:extLst>
              <a:ext uri="{FF2B5EF4-FFF2-40B4-BE49-F238E27FC236}">
                <a16:creationId xmlns:a16="http://schemas.microsoft.com/office/drawing/2014/main" id="{B89B58E0-AE67-40D6-8FC0-491C2B055533}"/>
              </a:ext>
            </a:extLst>
          </p:cNvPr>
          <p:cNvSpPr txBox="1">
            <a:spLocks/>
          </p:cNvSpPr>
          <p:nvPr/>
        </p:nvSpPr>
        <p:spPr>
          <a:xfrm>
            <a:off x="3653983" y="4975387"/>
            <a:ext cx="4317814" cy="1244328"/>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pPr algn="just" defTabSz="914034">
              <a:lnSpc>
                <a:spcPct val="115000"/>
              </a:lnSpc>
              <a:spcBef>
                <a:spcPts val="0"/>
              </a:spcBef>
              <a:spcAft>
                <a:spcPts val="1000"/>
              </a:spcAft>
            </a:pPr>
            <a:r>
              <a:rPr lang="en-US" sz="1000" b="1" dirty="0">
                <a:solidFill>
                  <a:srgbClr val="000000">
                    <a:lumMod val="65000"/>
                    <a:lumOff val="35000"/>
                  </a:srgbClr>
                </a:solidFill>
                <a:latin typeface="微软雅黑" panose="020B0503020204020204" pitchFamily="34" charset="-122"/>
                <a:ea typeface="微软雅黑" panose="020B0503020204020204" pitchFamily="34" charset="-122"/>
                <a:cs typeface="+mn-cs"/>
              </a:rPr>
              <a:t>In object-oriented programming, there are several basic techniques to implement inversion of control. These are:</a:t>
            </a:r>
          </a:p>
          <a:p>
            <a:pPr marL="171450" lvl="0" indent="-171450" algn="just" defTabSz="914034">
              <a:lnSpc>
                <a:spcPct val="115000"/>
              </a:lnSpc>
              <a:spcBef>
                <a:spcPts val="0"/>
              </a:spcBef>
              <a:spcAft>
                <a:spcPts val="1000"/>
              </a:spcAft>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cs typeface="+mn-cs"/>
              </a:rPr>
              <a:t>using a factory pattern</a:t>
            </a:r>
          </a:p>
          <a:p>
            <a:pPr marL="171450" lvl="0" indent="-171450" algn="just" defTabSz="914034">
              <a:lnSpc>
                <a:spcPct val="115000"/>
              </a:lnSpc>
              <a:spcBef>
                <a:spcPts val="0"/>
              </a:spcBef>
              <a:spcAft>
                <a:spcPts val="1000"/>
              </a:spcAft>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cs typeface="+mn-cs"/>
              </a:rPr>
              <a:t>using a service locator pattern</a:t>
            </a:r>
          </a:p>
          <a:p>
            <a:pPr marL="171450" lvl="0" indent="-171450" algn="just" defTabSz="914034">
              <a:lnSpc>
                <a:spcPct val="115000"/>
              </a:lnSpc>
              <a:spcBef>
                <a:spcPts val="0"/>
              </a:spcBef>
              <a:spcAft>
                <a:spcPts val="1000"/>
              </a:spcAft>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cs typeface="+mn-cs"/>
              </a:rPr>
              <a:t>using a dependency injection of any given type: a constructor injection, a setter injection or an interface injection.</a:t>
            </a:r>
          </a:p>
        </p:txBody>
      </p:sp>
    </p:spTree>
    <p:extLst>
      <p:ext uri="{BB962C8B-B14F-4D97-AF65-F5344CB8AC3E}">
        <p14:creationId xmlns:p14="http://schemas.microsoft.com/office/powerpoint/2010/main" val="13819070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E6899573-3EEB-4D89-A1A8-20238F0D138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6660" b="16660"/>
          <a:stretch>
            <a:fillRect/>
          </a:stretch>
        </p:blipFill>
        <p:spPr>
          <a:xfrm>
            <a:off x="4218301" y="1647402"/>
            <a:ext cx="3189179" cy="2781427"/>
          </a:xfrm>
        </p:spPr>
      </p:pic>
      <p:sp>
        <p:nvSpPr>
          <p:cNvPr id="4" name="TextBox 3"/>
          <p:cNvSpPr txBox="1"/>
          <p:nvPr/>
        </p:nvSpPr>
        <p:spPr>
          <a:xfrm>
            <a:off x="2872852" y="372215"/>
            <a:ext cx="5880076" cy="523220"/>
          </a:xfrm>
          <a:prstGeom prst="rect">
            <a:avLst/>
          </a:prstGeom>
          <a:noFill/>
        </p:spPr>
        <p:txBody>
          <a:bodyPr wrap="square" lIns="0" rIns="0" rtlCol="0">
            <a:spAutoFit/>
          </a:bodyPr>
          <a:lstStyle/>
          <a:p>
            <a:pPr algn="ctr">
              <a:lnSpc>
                <a:spcPct val="80000"/>
              </a:lnSpc>
              <a:spcAft>
                <a:spcPts val="1000"/>
              </a:spcAft>
            </a:pPr>
            <a:r>
              <a:rPr lang="en-US" sz="3500" b="1" dirty="0">
                <a:latin typeface="Microsoft YaHei" panose="020B0503020204020204" pitchFamily="34" charset="-122"/>
                <a:ea typeface="Microsoft YaHei" panose="020B0503020204020204" pitchFamily="34" charset="-122"/>
                <a:cs typeface="Microsoft Himalaya" panose="01010100010101010101" pitchFamily="2" charset="0"/>
              </a:rPr>
              <a:t>AOP vs. OOP</a:t>
            </a:r>
          </a:p>
        </p:txBody>
      </p:sp>
      <p:sp>
        <p:nvSpPr>
          <p:cNvPr id="5" name="TextBox 4"/>
          <p:cNvSpPr txBox="1"/>
          <p:nvPr/>
        </p:nvSpPr>
        <p:spPr>
          <a:xfrm>
            <a:off x="218834" y="1804995"/>
            <a:ext cx="3466648" cy="258532"/>
          </a:xfrm>
          <a:prstGeom prst="rect">
            <a:avLst/>
          </a:prstGeom>
          <a:noFill/>
        </p:spPr>
        <p:txBody>
          <a:bodyPr wrap="square" lIns="0" rIns="0" rtlCol="0">
            <a:spAutoFit/>
          </a:bodyPr>
          <a:lstStyle/>
          <a:p>
            <a:pPr algn="ctr">
              <a:lnSpc>
                <a:spcPct val="90000"/>
              </a:lnSpc>
              <a:spcAft>
                <a:spcPts val="1000"/>
              </a:spcAft>
            </a:pPr>
            <a:r>
              <a:rPr lang="en-US" sz="1200" spc="300" dirty="0">
                <a:latin typeface="+mj-lt"/>
              </a:rPr>
              <a:t>WHAT IS AOP</a:t>
            </a:r>
          </a:p>
        </p:txBody>
      </p:sp>
      <p:sp>
        <p:nvSpPr>
          <p:cNvPr id="12" name="TextBox 11"/>
          <p:cNvSpPr txBox="1"/>
          <p:nvPr/>
        </p:nvSpPr>
        <p:spPr>
          <a:xfrm>
            <a:off x="7868641" y="2313699"/>
            <a:ext cx="3869633" cy="2142638"/>
          </a:xfrm>
          <a:prstGeom prst="rect">
            <a:avLst/>
          </a:prstGeom>
          <a:noFill/>
        </p:spPr>
        <p:txBody>
          <a:bodyPr wrap="square" lIns="0" rIns="0" rtlCol="0">
            <a:spAutoFit/>
          </a:bodyPr>
          <a:lstStyle/>
          <a:p>
            <a:pPr>
              <a:lnSpc>
                <a:spcPct val="150000"/>
              </a:lnSpc>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In OOP, the focus is on thinking about the problem to be solved in terms of real-world elements, and representing the problem in terms of objects and their behavior. Classes depict the abstract representations of real world objects. Classes are like blueprints or templates, which gather similar items or things that can be grouped together. Classes have properties called attributes. Attributes are implemented as global and instance variables. Methods in the classes represent or define the behavior of these classes. </a:t>
            </a:r>
          </a:p>
        </p:txBody>
      </p:sp>
      <p:sp>
        <p:nvSpPr>
          <p:cNvPr id="13" name="Title 1">
            <a:extLst>
              <a:ext uri="{FF2B5EF4-FFF2-40B4-BE49-F238E27FC236}">
                <a16:creationId xmlns:a16="http://schemas.microsoft.com/office/drawing/2014/main" id="{51956CB2-F21F-414A-B159-1F4806D78605}"/>
              </a:ext>
            </a:extLst>
          </p:cNvPr>
          <p:cNvSpPr txBox="1">
            <a:spLocks/>
          </p:cNvSpPr>
          <p:nvPr/>
        </p:nvSpPr>
        <p:spPr>
          <a:xfrm>
            <a:off x="453726" y="2314213"/>
            <a:ext cx="3466648" cy="1244328"/>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pPr defTabSz="457200">
              <a:lnSpc>
                <a:spcPct val="150000"/>
              </a:lnSpc>
              <a:spcBef>
                <a:spcPts val="0"/>
              </a:spcBef>
              <a:spcAft>
                <a:spcPts val="1000"/>
              </a:spcAft>
            </a:pPr>
            <a:r>
              <a:rPr lang="en-US" sz="1000" dirty="0">
                <a:solidFill>
                  <a:srgbClr val="000000">
                    <a:lumMod val="65000"/>
                    <a:lumOff val="35000"/>
                  </a:srgbClr>
                </a:solidFill>
                <a:latin typeface="微软雅黑" panose="020B0503020204020204" pitchFamily="34" charset="-122"/>
                <a:ea typeface="微软雅黑" panose="020B0503020204020204" pitchFamily="34" charset="-122"/>
                <a:cs typeface="+mn-cs"/>
              </a:rPr>
              <a:t>AOP is a programming paradigm, which deals with breaking down a program in to cohesive areas of functionality (called concerns) that cut across multiple areas, in order to increase modularity. Support for abstractions (such as classes, methods, etc.) to group and encapsulate concerns in to unique entities is provided in many other programming paradigms.</a:t>
            </a:r>
          </a:p>
        </p:txBody>
      </p:sp>
      <p:sp>
        <p:nvSpPr>
          <p:cNvPr id="7" name="TextBox 6">
            <a:extLst>
              <a:ext uri="{FF2B5EF4-FFF2-40B4-BE49-F238E27FC236}">
                <a16:creationId xmlns:a16="http://schemas.microsoft.com/office/drawing/2014/main" id="{4FCF3ED1-C060-49FB-A9F9-DC860991A3B3}"/>
              </a:ext>
            </a:extLst>
          </p:cNvPr>
          <p:cNvSpPr txBox="1"/>
          <p:nvPr/>
        </p:nvSpPr>
        <p:spPr>
          <a:xfrm>
            <a:off x="7868641" y="1804995"/>
            <a:ext cx="3466648" cy="258532"/>
          </a:xfrm>
          <a:prstGeom prst="rect">
            <a:avLst/>
          </a:prstGeom>
          <a:noFill/>
        </p:spPr>
        <p:txBody>
          <a:bodyPr wrap="square" lIns="0" rIns="0" rtlCol="0">
            <a:spAutoFit/>
          </a:bodyPr>
          <a:lstStyle/>
          <a:p>
            <a:pPr marR="0" lvl="0" algn="ctr">
              <a:lnSpc>
                <a:spcPct val="90000"/>
              </a:lnSpc>
              <a:spcBef>
                <a:spcPts val="0"/>
              </a:spcBef>
              <a:spcAft>
                <a:spcPts val="1000"/>
              </a:spcAft>
            </a:pPr>
            <a:r>
              <a:rPr lang="en-US" sz="1200" spc="300" dirty="0">
                <a:latin typeface="+mj-lt"/>
              </a:rPr>
              <a:t>WHAT IS OOP</a:t>
            </a:r>
          </a:p>
        </p:txBody>
      </p:sp>
      <p:sp>
        <p:nvSpPr>
          <p:cNvPr id="8" name="TextBox 7">
            <a:extLst>
              <a:ext uri="{FF2B5EF4-FFF2-40B4-BE49-F238E27FC236}">
                <a16:creationId xmlns:a16="http://schemas.microsoft.com/office/drawing/2014/main" id="{73C60CA4-B60A-4A0A-ADA1-704BF832A6B1}"/>
              </a:ext>
            </a:extLst>
          </p:cNvPr>
          <p:cNvSpPr txBox="1"/>
          <p:nvPr/>
        </p:nvSpPr>
        <p:spPr>
          <a:xfrm>
            <a:off x="4079566" y="4572842"/>
            <a:ext cx="3466648" cy="424732"/>
          </a:xfrm>
          <a:prstGeom prst="rect">
            <a:avLst/>
          </a:prstGeom>
          <a:noFill/>
        </p:spPr>
        <p:txBody>
          <a:bodyPr wrap="square" lIns="0" rIns="0" rtlCol="0">
            <a:spAutoFit/>
          </a:bodyPr>
          <a:lstStyle/>
          <a:p>
            <a:pPr algn="ctr">
              <a:lnSpc>
                <a:spcPct val="90000"/>
              </a:lnSpc>
              <a:spcAft>
                <a:spcPts val="1000"/>
              </a:spcAft>
            </a:pPr>
            <a:r>
              <a:rPr lang="en-US" sz="1200" spc="300" dirty="0">
                <a:latin typeface="+mj-lt"/>
              </a:rPr>
              <a:t>WHAT IS THE DIFFERENCE BETWEEN AOP AND OOP</a:t>
            </a:r>
          </a:p>
        </p:txBody>
      </p:sp>
      <p:sp>
        <p:nvSpPr>
          <p:cNvPr id="9" name="Title 1">
            <a:extLst>
              <a:ext uri="{FF2B5EF4-FFF2-40B4-BE49-F238E27FC236}">
                <a16:creationId xmlns:a16="http://schemas.microsoft.com/office/drawing/2014/main" id="{B89B58E0-AE67-40D6-8FC0-491C2B055533}"/>
              </a:ext>
            </a:extLst>
          </p:cNvPr>
          <p:cNvSpPr txBox="1">
            <a:spLocks/>
          </p:cNvSpPr>
          <p:nvPr/>
        </p:nvSpPr>
        <p:spPr>
          <a:xfrm>
            <a:off x="2950639" y="4997574"/>
            <a:ext cx="5724501" cy="1244328"/>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pPr defTabSz="457200">
              <a:lnSpc>
                <a:spcPct val="150000"/>
              </a:lnSpc>
            </a:pPr>
            <a:r>
              <a:rPr lang="en-US" sz="1000" dirty="0">
                <a:solidFill>
                  <a:srgbClr val="000000">
                    <a:lumMod val="65000"/>
                    <a:lumOff val="35000"/>
                  </a:srgbClr>
                </a:solidFill>
                <a:latin typeface="微软雅黑" panose="020B0503020204020204" pitchFamily="34" charset="-122"/>
                <a:ea typeface="微软雅黑" panose="020B0503020204020204" pitchFamily="34" charset="-122"/>
                <a:cs typeface="+mn-cs"/>
              </a:rPr>
              <a:t>The key difference between OOP and AOP is that the focus of OOP is to break down the programming task in to objects, which encapsulate data and methods, while the focus of AOP is to break down the program in to crosscutting concerns. In fact, AOP is not a competitor for OOP, because it emerged out of OOP paradigm. AOP extends OOP by addressing few of its problems. AOP introduces neat ways to implement crosscutting concerns (which might have been scattered over several places in the corresponding OOP implementation) in a single place. Therefore, AOP makes the program cleaner and more loosely coupled.</a:t>
            </a:r>
          </a:p>
        </p:txBody>
      </p:sp>
    </p:spTree>
    <p:extLst>
      <p:ext uri="{BB962C8B-B14F-4D97-AF65-F5344CB8AC3E}">
        <p14:creationId xmlns:p14="http://schemas.microsoft.com/office/powerpoint/2010/main" val="18557687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F37C1B-3319-47AA-B01C-DE760C0249E1}"/>
              </a:ext>
            </a:extLst>
          </p:cNvPr>
          <p:cNvPicPr>
            <a:picLocks noChangeAspect="1"/>
          </p:cNvPicPr>
          <p:nvPr/>
        </p:nvPicPr>
        <p:blipFill rotWithShape="1">
          <a:blip r:embed="rId2">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pic>
        <p:nvPicPr>
          <p:cNvPr id="4" name="图片 3" descr="图片包含 植物, 树叶, 蕨&#10;&#10;描述已自动生成">
            <a:extLst>
              <a:ext uri="{FF2B5EF4-FFF2-40B4-BE49-F238E27FC236}">
                <a16:creationId xmlns:a16="http://schemas.microsoft.com/office/drawing/2014/main" id="{F14A1A26-5A54-4354-8217-DA5EC9B4893D}"/>
              </a:ext>
            </a:extLst>
          </p:cNvPr>
          <p:cNvPicPr>
            <a:picLocks noChangeAspect="1"/>
          </p:cNvPicPr>
          <p:nvPr/>
        </p:nvPicPr>
        <p:blipFill rotWithShape="1">
          <a:blip r:embed="rId3">
            <a:extLst>
              <a:ext uri="{28A0092B-C50C-407E-A947-70E740481C1C}">
                <a14:useLocalDpi xmlns:a14="http://schemas.microsoft.com/office/drawing/2010/main" val="0"/>
              </a:ext>
            </a:extLst>
          </a:blip>
          <a:srcRect l="29831" t="74458" r="39200" b="-903"/>
          <a:stretch/>
        </p:blipFill>
        <p:spPr>
          <a:xfrm rot="6544677" flipH="1">
            <a:off x="-803327" y="1589099"/>
            <a:ext cx="6845345" cy="3508228"/>
          </a:xfrm>
          <a:prstGeom prst="rect">
            <a:avLst/>
          </a:prstGeom>
        </p:spPr>
      </p:pic>
      <p:pic>
        <p:nvPicPr>
          <p:cNvPr id="9" name="图片 8">
            <a:extLst>
              <a:ext uri="{FF2B5EF4-FFF2-40B4-BE49-F238E27FC236}">
                <a16:creationId xmlns:a16="http://schemas.microsoft.com/office/drawing/2014/main" id="{DEF3DE89-51C4-4816-9C9B-C36B5925747A}"/>
              </a:ext>
            </a:extLst>
          </p:cNvPr>
          <p:cNvPicPr>
            <a:picLocks noChangeAspect="1"/>
          </p:cNvPicPr>
          <p:nvPr/>
        </p:nvPicPr>
        <p:blipFill rotWithShape="1">
          <a:blip r:embed="rId4">
            <a:extLst>
              <a:ext uri="{28A0092B-C50C-407E-A947-70E740481C1C}">
                <a14:useLocalDpi xmlns:a14="http://schemas.microsoft.com/office/drawing/2010/main" val="0"/>
              </a:ext>
            </a:extLst>
          </a:blip>
          <a:srcRect l="24657" t="8546" r="26347" b="2564"/>
          <a:stretch/>
        </p:blipFill>
        <p:spPr>
          <a:xfrm>
            <a:off x="1881071" y="2356338"/>
            <a:ext cx="3514759" cy="4501662"/>
          </a:xfrm>
          <a:prstGeom prst="rect">
            <a:avLst/>
          </a:prstGeom>
        </p:spPr>
      </p:pic>
      <p:sp>
        <p:nvSpPr>
          <p:cNvPr id="7" name="TextBox 3">
            <a:extLst>
              <a:ext uri="{FF2B5EF4-FFF2-40B4-BE49-F238E27FC236}">
                <a16:creationId xmlns:a16="http://schemas.microsoft.com/office/drawing/2014/main" id="{4A3D4E30-BDCB-4D30-AB44-D6FB3D900DD0}"/>
              </a:ext>
            </a:extLst>
          </p:cNvPr>
          <p:cNvSpPr txBox="1"/>
          <p:nvPr/>
        </p:nvSpPr>
        <p:spPr>
          <a:xfrm>
            <a:off x="6722472" y="1499591"/>
            <a:ext cx="3199058" cy="2092881"/>
          </a:xfrm>
          <a:prstGeom prst="rect">
            <a:avLst/>
          </a:prstGeom>
          <a:noFill/>
        </p:spPr>
        <p:txBody>
          <a:bodyPr wrap="square" rtlCol="0">
            <a:spAutoFit/>
          </a:bodyPr>
          <a:lstStyle/>
          <a:p>
            <a:pPr defTabSz="914034"/>
            <a:r>
              <a:rPr lang="en-US" sz="6500" b="1" u="sng" spc="150" dirty="0">
                <a:solidFill>
                  <a:srgbClr val="000000"/>
                </a:solidFill>
                <a:latin typeface="微软雅黑" panose="020B0503020204020204" pitchFamily="34" charset="-122"/>
                <a:ea typeface="微软雅黑" panose="020B0503020204020204" pitchFamily="34" charset="-122"/>
                <a:cs typeface="Libre Franklin ExtraBold" charset="0"/>
              </a:rPr>
              <a:t>PART</a:t>
            </a:r>
          </a:p>
          <a:p>
            <a:pPr defTabSz="914034"/>
            <a:r>
              <a:rPr lang="en-US" sz="6500" b="1" u="sng" spc="150" dirty="0">
                <a:solidFill>
                  <a:srgbClr val="000000"/>
                </a:solidFill>
                <a:latin typeface="微软雅黑" panose="020B0503020204020204" pitchFamily="34" charset="-122"/>
                <a:ea typeface="微软雅黑" panose="020B0503020204020204" pitchFamily="34" charset="-122"/>
                <a:cs typeface="Libre Franklin ExtraBold" charset="0"/>
              </a:rPr>
              <a:t>TWO</a:t>
            </a:r>
          </a:p>
        </p:txBody>
      </p:sp>
      <p:sp>
        <p:nvSpPr>
          <p:cNvPr id="8" name="TextBox 4">
            <a:extLst>
              <a:ext uri="{FF2B5EF4-FFF2-40B4-BE49-F238E27FC236}">
                <a16:creationId xmlns:a16="http://schemas.microsoft.com/office/drawing/2014/main" id="{3BB8AB01-06E8-44B2-8141-8733EAD3DF26}"/>
              </a:ext>
            </a:extLst>
          </p:cNvPr>
          <p:cNvSpPr txBox="1"/>
          <p:nvPr/>
        </p:nvSpPr>
        <p:spPr>
          <a:xfrm>
            <a:off x="6722472" y="3750318"/>
            <a:ext cx="2749086" cy="369332"/>
          </a:xfrm>
          <a:prstGeom prst="rect">
            <a:avLst/>
          </a:prstGeom>
          <a:noFill/>
        </p:spPr>
        <p:txBody>
          <a:bodyPr wrap="none" rtlCol="0">
            <a:spAutoFit/>
          </a:bodyPr>
          <a:lstStyle/>
          <a:p>
            <a:pPr defTabSz="914034"/>
            <a:r>
              <a:rPr lang="en-US" spc="300" dirty="0">
                <a:solidFill>
                  <a:srgbClr val="000000"/>
                </a:solidFill>
                <a:latin typeface="微软雅黑" panose="020B0503020204020204" pitchFamily="34" charset="-122"/>
                <a:ea typeface="微软雅黑" panose="020B0503020204020204" pitchFamily="34" charset="-122"/>
                <a:cs typeface="Union" charset="0"/>
              </a:rPr>
              <a:t>SPRING WEB MVC</a:t>
            </a:r>
          </a:p>
        </p:txBody>
      </p:sp>
      <p:sp>
        <p:nvSpPr>
          <p:cNvPr id="10" name="Rectangle 5">
            <a:extLst>
              <a:ext uri="{FF2B5EF4-FFF2-40B4-BE49-F238E27FC236}">
                <a16:creationId xmlns:a16="http://schemas.microsoft.com/office/drawing/2014/main" id="{7FF92372-EBB3-477A-9DC2-136938142A3C}"/>
              </a:ext>
            </a:extLst>
          </p:cNvPr>
          <p:cNvSpPr/>
          <p:nvPr/>
        </p:nvSpPr>
        <p:spPr>
          <a:xfrm>
            <a:off x="6722472" y="4330170"/>
            <a:ext cx="4046865" cy="830997"/>
          </a:xfrm>
          <a:prstGeom prst="rect">
            <a:avLst/>
          </a:prstGeom>
        </p:spPr>
        <p:txBody>
          <a:bodyPr wrap="square">
            <a:spAutoFit/>
          </a:bodyPr>
          <a:lstStyle/>
          <a:p>
            <a:pPr algn="just" defTabSz="914034"/>
            <a:r>
              <a:rPr lang="en-US" sz="1200" dirty="0">
                <a:solidFill>
                  <a:srgbClr val="000000">
                    <a:lumMod val="65000"/>
                    <a:lumOff val="35000"/>
                  </a:srgbClr>
                </a:solidFill>
                <a:latin typeface="微软雅黑" panose="020B0503020204020204" pitchFamily="34" charset="-122"/>
                <a:ea typeface="微软雅黑" panose="020B0503020204020204" pitchFamily="34" charset="-122"/>
                <a:cs typeface="Oranienbaum" charset="0"/>
              </a:rPr>
              <a:t>In Spring Web MVC you can use any object as a command or form-backing object; you do not need to implement a framework-specific interface or base class. Spring's data binding is highly flexible.</a:t>
            </a:r>
          </a:p>
        </p:txBody>
      </p:sp>
      <p:sp>
        <p:nvSpPr>
          <p:cNvPr id="11" name="Shape">
            <a:extLst>
              <a:ext uri="{FF2B5EF4-FFF2-40B4-BE49-F238E27FC236}">
                <a16:creationId xmlns:a16="http://schemas.microsoft.com/office/drawing/2014/main" id="{40D365CB-4C28-4D70-B430-41BC0F7CB6FD}"/>
              </a:ext>
            </a:extLst>
          </p:cNvPr>
          <p:cNvSpPr/>
          <p:nvPr/>
        </p:nvSpPr>
        <p:spPr>
          <a:xfrm>
            <a:off x="5716636" y="230142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2" name="Shape">
            <a:extLst>
              <a:ext uri="{FF2B5EF4-FFF2-40B4-BE49-F238E27FC236}">
                <a16:creationId xmlns:a16="http://schemas.microsoft.com/office/drawing/2014/main" id="{BFCDB135-59CD-47A9-ACAA-22EB57393B00}"/>
              </a:ext>
            </a:extLst>
          </p:cNvPr>
          <p:cNvSpPr/>
          <p:nvPr/>
        </p:nvSpPr>
        <p:spPr>
          <a:xfrm>
            <a:off x="5708459" y="302220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3" name="Shape">
            <a:extLst>
              <a:ext uri="{FF2B5EF4-FFF2-40B4-BE49-F238E27FC236}">
                <a16:creationId xmlns:a16="http://schemas.microsoft.com/office/drawing/2014/main" id="{3740071E-9BA1-4CCE-B94A-31D7A8A79380}"/>
              </a:ext>
            </a:extLst>
          </p:cNvPr>
          <p:cNvSpPr/>
          <p:nvPr/>
        </p:nvSpPr>
        <p:spPr>
          <a:xfrm>
            <a:off x="5708459" y="377770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4" name="Shape">
            <a:extLst>
              <a:ext uri="{FF2B5EF4-FFF2-40B4-BE49-F238E27FC236}">
                <a16:creationId xmlns:a16="http://schemas.microsoft.com/office/drawing/2014/main" id="{09E68DDA-1A94-47EB-87B2-077CB4614535}"/>
              </a:ext>
            </a:extLst>
          </p:cNvPr>
          <p:cNvSpPr/>
          <p:nvPr/>
        </p:nvSpPr>
        <p:spPr>
          <a:xfrm>
            <a:off x="5716636" y="26734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5" name="Shape">
            <a:extLst>
              <a:ext uri="{FF2B5EF4-FFF2-40B4-BE49-F238E27FC236}">
                <a16:creationId xmlns:a16="http://schemas.microsoft.com/office/drawing/2014/main" id="{276F73CE-3B4D-4A33-BD5A-6ED05E721402}"/>
              </a:ext>
            </a:extLst>
          </p:cNvPr>
          <p:cNvSpPr/>
          <p:nvPr/>
        </p:nvSpPr>
        <p:spPr>
          <a:xfrm>
            <a:off x="5708459" y="337091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6" name="Shape">
            <a:extLst>
              <a:ext uri="{FF2B5EF4-FFF2-40B4-BE49-F238E27FC236}">
                <a16:creationId xmlns:a16="http://schemas.microsoft.com/office/drawing/2014/main" id="{00FAB7C5-96AE-4230-A036-13A946F5951F}"/>
              </a:ext>
            </a:extLst>
          </p:cNvPr>
          <p:cNvSpPr/>
          <p:nvPr/>
        </p:nvSpPr>
        <p:spPr>
          <a:xfrm>
            <a:off x="5708459" y="418449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7" name="Shape">
            <a:extLst>
              <a:ext uri="{FF2B5EF4-FFF2-40B4-BE49-F238E27FC236}">
                <a16:creationId xmlns:a16="http://schemas.microsoft.com/office/drawing/2014/main" id="{146A1DF6-B2FD-4EC8-BAEC-C2A6DE0E7D78}"/>
              </a:ext>
            </a:extLst>
          </p:cNvPr>
          <p:cNvSpPr/>
          <p:nvPr/>
        </p:nvSpPr>
        <p:spPr>
          <a:xfrm>
            <a:off x="5708459" y="459180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Tree>
    <p:extLst>
      <p:ext uri="{BB962C8B-B14F-4D97-AF65-F5344CB8AC3E}">
        <p14:creationId xmlns:p14="http://schemas.microsoft.com/office/powerpoint/2010/main" val="6792841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6892754" y="917512"/>
            <a:ext cx="4125875" cy="1244328"/>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pPr>
              <a:lnSpc>
                <a:spcPct val="150000"/>
              </a:lnSpc>
              <a:defRPr/>
            </a:pPr>
            <a:r>
              <a:rPr lang="en-US" sz="1200" b="1" dirty="0">
                <a:solidFill>
                  <a:srgbClr val="000000">
                    <a:alpha val="70000"/>
                  </a:srgbClr>
                </a:solidFill>
                <a:latin typeface="微软雅黑" panose="020B0503020204020204" pitchFamily="34" charset="-122"/>
                <a:ea typeface="+mn-ea"/>
                <a:cs typeface="+mn-cs"/>
              </a:rPr>
              <a:t>Using Tomcat Manager application:</a:t>
            </a:r>
          </a:p>
        </p:txBody>
      </p:sp>
      <p:sp>
        <p:nvSpPr>
          <p:cNvPr id="22" name="TextBox 21">
            <a:extLst>
              <a:ext uri="{FF2B5EF4-FFF2-40B4-BE49-F238E27FC236}">
                <a16:creationId xmlns:a16="http://schemas.microsoft.com/office/drawing/2014/main" id="{B8F8B031-EEC2-4DAE-BFF2-47C82A31F10B}"/>
              </a:ext>
            </a:extLst>
          </p:cNvPr>
          <p:cNvSpPr txBox="1"/>
          <p:nvPr/>
        </p:nvSpPr>
        <p:spPr>
          <a:xfrm>
            <a:off x="6800837" y="2065763"/>
            <a:ext cx="4125875" cy="4014945"/>
          </a:xfrm>
          <a:prstGeom prst="rect">
            <a:avLst/>
          </a:prstGeom>
          <a:noFill/>
        </p:spPr>
        <p:txBody>
          <a:bodyPr wrap="square">
            <a:spAutoFit/>
          </a:bodyPr>
          <a:lstStyle/>
          <a:p>
            <a:pPr defTabSz="914400">
              <a:lnSpc>
                <a:spcPct val="150000"/>
              </a:lnSpc>
              <a:spcAft>
                <a:spcPts val="1000"/>
              </a:spcAft>
              <a:defRPr/>
            </a:pPr>
            <a:r>
              <a:rPr lang="en-US" sz="1000" dirty="0">
                <a:solidFill>
                  <a:schemeClr val="tx1">
                    <a:alpha val="70000"/>
                  </a:schemeClr>
                </a:solidFill>
                <a:latin typeface="微软雅黑" panose="020B0503020204020204" pitchFamily="34" charset="-122"/>
              </a:rPr>
              <a:t>This method on how to deploy Spring application in Tomcat is the most convenient way to deploy your .war file. It is hassle free. However, it is available for Private Tomcat servers. Unfortunately, it is not available for Shared Tomcat servers. By and large, the reason is because Shared Tomcat server is used multiple customers and cannot support the availability of Tomcat Manager application.</a:t>
            </a:r>
          </a:p>
          <a:p>
            <a:pPr defTabSz="914400">
              <a:lnSpc>
                <a:spcPct val="150000"/>
              </a:lnSpc>
              <a:spcAft>
                <a:spcPts val="1000"/>
              </a:spcAft>
              <a:defRPr/>
            </a:pPr>
            <a:r>
              <a:rPr lang="en-US" sz="1000" dirty="0">
                <a:solidFill>
                  <a:schemeClr val="tx1">
                    <a:alpha val="70000"/>
                  </a:schemeClr>
                </a:solidFill>
                <a:latin typeface="微软雅黑" panose="020B0503020204020204" pitchFamily="34" charset="-122"/>
              </a:rPr>
              <a:t>All things considered, with this method you can deploy the web application remotely via a web interface provided by Tomcat. You must have a username and password to access Tomcat’s manager user interface (which is provided to you). You can access the Tomcat Manager by the </a:t>
            </a:r>
            <a:r>
              <a:rPr lang="en-US" sz="1000" dirty="0" err="1">
                <a:solidFill>
                  <a:schemeClr val="tx1">
                    <a:alpha val="70000"/>
                  </a:schemeClr>
                </a:solidFill>
                <a:latin typeface="微软雅黑" panose="020B0503020204020204" pitchFamily="34" charset="-122"/>
              </a:rPr>
              <a:t>url</a:t>
            </a:r>
            <a:r>
              <a:rPr lang="en-US" sz="1000" dirty="0">
                <a:solidFill>
                  <a:schemeClr val="tx1">
                    <a:alpha val="70000"/>
                  </a:schemeClr>
                </a:solidFill>
                <a:latin typeface="微软雅黑" panose="020B0503020204020204" pitchFamily="34" charset="-122"/>
              </a:rPr>
              <a:t> given to you in your Tomcat server configuration email. Generally, the Tomcat manager </a:t>
            </a:r>
            <a:r>
              <a:rPr lang="en-US" sz="1000" dirty="0" err="1">
                <a:solidFill>
                  <a:schemeClr val="tx1">
                    <a:alpha val="70000"/>
                  </a:schemeClr>
                </a:solidFill>
                <a:latin typeface="微软雅黑" panose="020B0503020204020204" pitchFamily="34" charset="-122"/>
              </a:rPr>
              <a:t>url</a:t>
            </a:r>
            <a:r>
              <a:rPr lang="en-US" sz="1000" dirty="0">
                <a:solidFill>
                  <a:schemeClr val="tx1">
                    <a:alpha val="70000"/>
                  </a:schemeClr>
                </a:solidFill>
                <a:latin typeface="微软雅黑" panose="020B0503020204020204" pitchFamily="34" charset="-122"/>
              </a:rPr>
              <a:t> is formatted as follows: http://yourdomain.com/manager/html</a:t>
            </a:r>
          </a:p>
          <a:p>
            <a:pPr defTabSz="914400">
              <a:lnSpc>
                <a:spcPct val="150000"/>
              </a:lnSpc>
              <a:spcAft>
                <a:spcPts val="1000"/>
              </a:spcAft>
              <a:defRPr/>
            </a:pPr>
            <a:endParaRPr lang="en-US" sz="1000" dirty="0">
              <a:solidFill>
                <a:schemeClr val="tx1">
                  <a:alpha val="70000"/>
                </a:schemeClr>
              </a:solidFill>
              <a:latin typeface="微软雅黑" panose="020B0503020204020204" pitchFamily="34" charset="-122"/>
            </a:endParaRPr>
          </a:p>
        </p:txBody>
      </p:sp>
      <p:sp>
        <p:nvSpPr>
          <p:cNvPr id="9" name="Shape 3664">
            <a:extLst>
              <a:ext uri="{FF2B5EF4-FFF2-40B4-BE49-F238E27FC236}">
                <a16:creationId xmlns:a16="http://schemas.microsoft.com/office/drawing/2014/main" id="{F78C57B9-A95F-4F14-A4E0-AFAF33FB2182}"/>
              </a:ext>
            </a:extLst>
          </p:cNvPr>
          <p:cNvSpPr/>
          <p:nvPr/>
        </p:nvSpPr>
        <p:spPr>
          <a:xfrm>
            <a:off x="5975712" y="2991663"/>
            <a:ext cx="521251" cy="46996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sz="1200" dirty="0">
              <a:solidFill>
                <a:prstClr val="black"/>
              </a:solidFill>
              <a:latin typeface="微软雅黑" panose="020B0503020204020204" pitchFamily="34" charset="-122"/>
            </a:endParaRPr>
          </a:p>
        </p:txBody>
      </p:sp>
      <p:sp>
        <p:nvSpPr>
          <p:cNvPr id="10" name="Shape 3627">
            <a:extLst>
              <a:ext uri="{FF2B5EF4-FFF2-40B4-BE49-F238E27FC236}">
                <a16:creationId xmlns:a16="http://schemas.microsoft.com/office/drawing/2014/main" id="{552FC899-E126-4DC0-A61D-9711BFA8719D}"/>
              </a:ext>
            </a:extLst>
          </p:cNvPr>
          <p:cNvSpPr/>
          <p:nvPr/>
        </p:nvSpPr>
        <p:spPr>
          <a:xfrm>
            <a:off x="5975712" y="4119514"/>
            <a:ext cx="516262" cy="424732"/>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1" name="Shape 3647">
            <a:extLst>
              <a:ext uri="{FF2B5EF4-FFF2-40B4-BE49-F238E27FC236}">
                <a16:creationId xmlns:a16="http://schemas.microsoft.com/office/drawing/2014/main" id="{54D5375D-AC06-4818-B988-88E954560DFF}"/>
              </a:ext>
            </a:extLst>
          </p:cNvPr>
          <p:cNvSpPr/>
          <p:nvPr/>
        </p:nvSpPr>
        <p:spPr>
          <a:xfrm>
            <a:off x="5951356" y="4843135"/>
            <a:ext cx="481616" cy="439852"/>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2" name="Shape 3598">
            <a:extLst>
              <a:ext uri="{FF2B5EF4-FFF2-40B4-BE49-F238E27FC236}">
                <a16:creationId xmlns:a16="http://schemas.microsoft.com/office/drawing/2014/main" id="{1E261CCD-8EA6-43E6-A154-0D765AFCB9A7}"/>
              </a:ext>
            </a:extLst>
          </p:cNvPr>
          <p:cNvSpPr/>
          <p:nvPr/>
        </p:nvSpPr>
        <p:spPr>
          <a:xfrm>
            <a:off x="5998390" y="5516236"/>
            <a:ext cx="493584" cy="409517"/>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dirty="0">
              <a:latin typeface="微软雅黑" panose="020B0503020204020204" pitchFamily="34" charset="-122"/>
            </a:endParaRPr>
          </a:p>
        </p:txBody>
      </p:sp>
      <p:sp>
        <p:nvSpPr>
          <p:cNvPr id="13" name="TextBox 12">
            <a:extLst>
              <a:ext uri="{FF2B5EF4-FFF2-40B4-BE49-F238E27FC236}">
                <a16:creationId xmlns:a16="http://schemas.microsoft.com/office/drawing/2014/main" id="{ECE4A6F7-DB7F-4F4B-8B35-E1A4075F7EDF}"/>
              </a:ext>
            </a:extLst>
          </p:cNvPr>
          <p:cNvSpPr txBox="1"/>
          <p:nvPr/>
        </p:nvSpPr>
        <p:spPr>
          <a:xfrm>
            <a:off x="562226" y="289648"/>
            <a:ext cx="3081293" cy="1255728"/>
          </a:xfrm>
          <a:prstGeom prst="rect">
            <a:avLst/>
          </a:prstGeom>
          <a:noFill/>
        </p:spPr>
        <p:txBody>
          <a:bodyPr wrap="square" lIns="0" rIns="0" rtlCol="0">
            <a:spAutoFit/>
          </a:bodyPr>
          <a:lstStyle/>
          <a:p>
            <a:pPr>
              <a:lnSpc>
                <a:spcPct val="90000"/>
              </a:lnSpc>
            </a:pPr>
            <a:r>
              <a:rPr lang="en-US" sz="2800" spc="300" dirty="0">
                <a:latin typeface="+mj-lt"/>
              </a:rPr>
              <a:t>SPRING WEB MVC WITH TOMCAT SERVER</a:t>
            </a:r>
          </a:p>
        </p:txBody>
      </p:sp>
      <p:cxnSp>
        <p:nvCxnSpPr>
          <p:cNvPr id="14" name="Straight Connector 13">
            <a:extLst>
              <a:ext uri="{FF2B5EF4-FFF2-40B4-BE49-F238E27FC236}">
                <a16:creationId xmlns:a16="http://schemas.microsoft.com/office/drawing/2014/main" id="{FE1DF50F-DC16-4C88-9E85-00A888CF83CE}"/>
              </a:ext>
            </a:extLst>
          </p:cNvPr>
          <p:cNvCxnSpPr/>
          <p:nvPr/>
        </p:nvCxnSpPr>
        <p:spPr>
          <a:xfrm>
            <a:off x="3475576" y="206548"/>
            <a:ext cx="0" cy="1421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descr="how to deploy spring application in tomcat">
            <a:extLst>
              <a:ext uri="{FF2B5EF4-FFF2-40B4-BE49-F238E27FC236}">
                <a16:creationId xmlns:a16="http://schemas.microsoft.com/office/drawing/2014/main" id="{FA880C73-A090-4E27-923D-B7548F2613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46246"/>
            <a:ext cx="5716905" cy="4911755"/>
          </a:xfrm>
          <a:prstGeom prst="rect">
            <a:avLst/>
          </a:prstGeom>
          <a:noFill/>
          <a:ln>
            <a:noFill/>
          </a:ln>
        </p:spPr>
      </p:pic>
    </p:spTree>
    <p:extLst>
      <p:ext uri="{BB962C8B-B14F-4D97-AF65-F5344CB8AC3E}">
        <p14:creationId xmlns:p14="http://schemas.microsoft.com/office/powerpoint/2010/main" val="3759515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106109" y="2065763"/>
            <a:ext cx="2318358" cy="441505"/>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pPr>
              <a:lnSpc>
                <a:spcPct val="150000"/>
              </a:lnSpc>
              <a:defRPr/>
            </a:pPr>
            <a:r>
              <a:rPr lang="en-US" sz="1200" b="1" dirty="0">
                <a:solidFill>
                  <a:srgbClr val="000000">
                    <a:alpha val="70000"/>
                  </a:srgbClr>
                </a:solidFill>
                <a:latin typeface="微软雅黑" panose="020B0503020204020204" pitchFamily="34" charset="-122"/>
                <a:ea typeface="+mn-ea"/>
                <a:cs typeface="+mn-cs"/>
              </a:rPr>
              <a:t>The deployment screen:</a:t>
            </a:r>
            <a:br>
              <a:rPr lang="en-US" sz="1200" b="1" dirty="0">
                <a:solidFill>
                  <a:srgbClr val="000000">
                    <a:alpha val="70000"/>
                  </a:srgbClr>
                </a:solidFill>
                <a:latin typeface="微软雅黑" panose="020B0503020204020204" pitchFamily="34" charset="-122"/>
                <a:ea typeface="+mn-ea"/>
                <a:cs typeface="+mn-cs"/>
              </a:rPr>
            </a:br>
            <a:endParaRPr lang="en-US" sz="1200" b="1" dirty="0">
              <a:solidFill>
                <a:srgbClr val="000000">
                  <a:alpha val="70000"/>
                </a:srgbClr>
              </a:solidFill>
              <a:latin typeface="微软雅黑" panose="020B0503020204020204" pitchFamily="34" charset="-122"/>
              <a:ea typeface="+mn-ea"/>
              <a:cs typeface="+mn-cs"/>
            </a:endParaRPr>
          </a:p>
        </p:txBody>
      </p:sp>
      <p:sp>
        <p:nvSpPr>
          <p:cNvPr id="22" name="TextBox 21">
            <a:extLst>
              <a:ext uri="{FF2B5EF4-FFF2-40B4-BE49-F238E27FC236}">
                <a16:creationId xmlns:a16="http://schemas.microsoft.com/office/drawing/2014/main" id="{B8F8B031-EEC2-4DAE-BFF2-47C82A31F10B}"/>
              </a:ext>
            </a:extLst>
          </p:cNvPr>
          <p:cNvSpPr txBox="1"/>
          <p:nvPr/>
        </p:nvSpPr>
        <p:spPr>
          <a:xfrm>
            <a:off x="6096000" y="1131408"/>
            <a:ext cx="4125875" cy="2886431"/>
          </a:xfrm>
          <a:prstGeom prst="rect">
            <a:avLst/>
          </a:prstGeom>
          <a:noFill/>
        </p:spPr>
        <p:txBody>
          <a:bodyPr wrap="square">
            <a:spAutoFit/>
          </a:bodyPr>
          <a:lstStyle/>
          <a:p>
            <a:pPr marR="0" defTabSz="914400">
              <a:lnSpc>
                <a:spcPct val="150000"/>
              </a:lnSpc>
              <a:spcBef>
                <a:spcPts val="1500"/>
              </a:spcBef>
              <a:spcAft>
                <a:spcPts val="1000"/>
              </a:spcAft>
              <a:defRPr/>
            </a:pPr>
            <a:r>
              <a:rPr lang="en-US" sz="1000" b="1" dirty="0">
                <a:solidFill>
                  <a:schemeClr val="tx1">
                    <a:alpha val="70000"/>
                  </a:schemeClr>
                </a:solidFill>
                <a:latin typeface="微软雅黑" panose="020B0503020204020204" pitchFamily="34" charset="-122"/>
              </a:rPr>
              <a:t>As a matter of fact, there are two ways for deploying a web application using the Tomcat Manager application</a:t>
            </a:r>
            <a:r>
              <a:rPr lang="en-US" sz="1000" dirty="0">
                <a:solidFill>
                  <a:schemeClr val="tx1">
                    <a:alpha val="70000"/>
                  </a:schemeClr>
                </a:solidFill>
                <a:latin typeface="微软雅黑" panose="020B0503020204020204" pitchFamily="34" charset="-122"/>
              </a:rPr>
              <a:t>:</a:t>
            </a:r>
          </a:p>
          <a:p>
            <a:pPr marR="0" lvl="0" indent="-342900" defTabSz="914400" fontAlgn="base">
              <a:lnSpc>
                <a:spcPct val="150000"/>
              </a:lnSpc>
              <a:spcBef>
                <a:spcPts val="0"/>
              </a:spcBef>
              <a:spcAft>
                <a:spcPts val="1000"/>
              </a:spcAft>
              <a:buSzPts val="1000"/>
              <a:buFont typeface="Symbol" panose="05050102010706020507" pitchFamily="18" charset="2"/>
              <a:buChar char=""/>
              <a:tabLst>
                <a:tab pos="457200" algn="l"/>
              </a:tabLst>
              <a:defRPr/>
            </a:pPr>
            <a:r>
              <a:rPr lang="en-US" sz="1000" dirty="0">
                <a:solidFill>
                  <a:schemeClr val="tx1">
                    <a:alpha val="70000"/>
                  </a:schemeClr>
                </a:solidFill>
                <a:latin typeface="微软雅黑" panose="020B0503020204020204" pitchFamily="34" charset="-122"/>
              </a:rPr>
              <a:t>Deploy directory or WAR file located on server.</a:t>
            </a:r>
          </a:p>
          <a:p>
            <a:pPr marR="0" lvl="0" indent="-342900" defTabSz="914400" fontAlgn="base">
              <a:lnSpc>
                <a:spcPct val="150000"/>
              </a:lnSpc>
              <a:spcBef>
                <a:spcPts val="0"/>
              </a:spcBef>
              <a:spcAft>
                <a:spcPts val="1000"/>
              </a:spcAft>
              <a:buSzPts val="1000"/>
              <a:buFont typeface="Symbol" panose="05050102010706020507" pitchFamily="18" charset="2"/>
              <a:buChar char=""/>
              <a:tabLst>
                <a:tab pos="457200" algn="l"/>
              </a:tabLst>
              <a:defRPr/>
            </a:pPr>
            <a:r>
              <a:rPr lang="en-US" sz="1000" dirty="0">
                <a:solidFill>
                  <a:schemeClr val="tx1">
                    <a:alpha val="70000"/>
                  </a:schemeClr>
                </a:solidFill>
                <a:latin typeface="微软雅黑" panose="020B0503020204020204" pitchFamily="34" charset="-122"/>
              </a:rPr>
              <a:t>Upload WAR file to deploy.</a:t>
            </a:r>
          </a:p>
          <a:p>
            <a:pPr marR="0" defTabSz="914400">
              <a:lnSpc>
                <a:spcPct val="150000"/>
              </a:lnSpc>
              <a:spcBef>
                <a:spcPts val="0"/>
              </a:spcBef>
              <a:spcAft>
                <a:spcPts val="1000"/>
              </a:spcAft>
              <a:defRPr/>
            </a:pPr>
            <a:r>
              <a:rPr lang="en-US" sz="1000" dirty="0">
                <a:solidFill>
                  <a:schemeClr val="tx1">
                    <a:alpha val="70000"/>
                  </a:schemeClr>
                </a:solidFill>
                <a:latin typeface="微软雅黑" panose="020B0503020204020204" pitchFamily="34" charset="-122"/>
              </a:rPr>
              <a:t>The former way is only suitable if the application’s WAR file or directory resides on the server and we know the URL. The latter way is easier in which we can pick up a WAR file and upload it to the server.</a:t>
            </a:r>
          </a:p>
          <a:p>
            <a:pPr marR="0" defTabSz="914400">
              <a:lnSpc>
                <a:spcPct val="150000"/>
              </a:lnSpc>
              <a:spcBef>
                <a:spcPts val="0"/>
              </a:spcBef>
              <a:spcAft>
                <a:spcPts val="1000"/>
              </a:spcAft>
              <a:defRPr/>
            </a:pPr>
            <a:r>
              <a:rPr lang="en-US" sz="1000" dirty="0">
                <a:solidFill>
                  <a:schemeClr val="tx1">
                    <a:alpha val="70000"/>
                  </a:schemeClr>
                </a:solidFill>
                <a:latin typeface="微软雅黑" panose="020B0503020204020204" pitchFamily="34" charset="-122"/>
              </a:rPr>
              <a:t>Click on “choose file” button. It will open window or MAC directory explorer. Next, navigate to the location of war file. </a:t>
            </a:r>
          </a:p>
        </p:txBody>
      </p:sp>
      <p:sp>
        <p:nvSpPr>
          <p:cNvPr id="13" name="TextBox 12">
            <a:extLst>
              <a:ext uri="{FF2B5EF4-FFF2-40B4-BE49-F238E27FC236}">
                <a16:creationId xmlns:a16="http://schemas.microsoft.com/office/drawing/2014/main" id="{ECE4A6F7-DB7F-4F4B-8B35-E1A4075F7EDF}"/>
              </a:ext>
            </a:extLst>
          </p:cNvPr>
          <p:cNvSpPr txBox="1"/>
          <p:nvPr/>
        </p:nvSpPr>
        <p:spPr>
          <a:xfrm>
            <a:off x="562226" y="289648"/>
            <a:ext cx="3081293" cy="1255728"/>
          </a:xfrm>
          <a:prstGeom prst="rect">
            <a:avLst/>
          </a:prstGeom>
          <a:noFill/>
        </p:spPr>
        <p:txBody>
          <a:bodyPr wrap="square" lIns="0" rIns="0" rtlCol="0">
            <a:spAutoFit/>
          </a:bodyPr>
          <a:lstStyle/>
          <a:p>
            <a:pPr>
              <a:lnSpc>
                <a:spcPct val="90000"/>
              </a:lnSpc>
            </a:pPr>
            <a:r>
              <a:rPr lang="en-US" sz="2800" spc="300" dirty="0">
                <a:latin typeface="+mj-lt"/>
              </a:rPr>
              <a:t>SPRING WEB MVC WITH TOMCAT SERVER</a:t>
            </a:r>
          </a:p>
        </p:txBody>
      </p:sp>
      <p:cxnSp>
        <p:nvCxnSpPr>
          <p:cNvPr id="14" name="Straight Connector 13">
            <a:extLst>
              <a:ext uri="{FF2B5EF4-FFF2-40B4-BE49-F238E27FC236}">
                <a16:creationId xmlns:a16="http://schemas.microsoft.com/office/drawing/2014/main" id="{FE1DF50F-DC16-4C88-9E85-00A888CF83CE}"/>
              </a:ext>
            </a:extLst>
          </p:cNvPr>
          <p:cNvCxnSpPr/>
          <p:nvPr/>
        </p:nvCxnSpPr>
        <p:spPr>
          <a:xfrm>
            <a:off x="3530440" y="206548"/>
            <a:ext cx="0" cy="1421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how to deploy spring application in tomcat">
            <a:extLst>
              <a:ext uri="{FF2B5EF4-FFF2-40B4-BE49-F238E27FC236}">
                <a16:creationId xmlns:a16="http://schemas.microsoft.com/office/drawing/2014/main" id="{8F234601-1EDB-4725-8BA2-3465DB9027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507268"/>
            <a:ext cx="5144692" cy="2827872"/>
          </a:xfrm>
          <a:prstGeom prst="rect">
            <a:avLst/>
          </a:prstGeom>
          <a:noFill/>
          <a:ln>
            <a:noFill/>
          </a:ln>
        </p:spPr>
      </p:pic>
      <p:pic>
        <p:nvPicPr>
          <p:cNvPr id="17" name="Picture 16" descr="how to deploy spring application in tomcat">
            <a:extLst>
              <a:ext uri="{FF2B5EF4-FFF2-40B4-BE49-F238E27FC236}">
                <a16:creationId xmlns:a16="http://schemas.microsoft.com/office/drawing/2014/main" id="{4B8CE748-C6AE-4DF4-8A23-93970B8562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182943"/>
            <a:ext cx="5716905" cy="1630627"/>
          </a:xfrm>
          <a:prstGeom prst="rect">
            <a:avLst/>
          </a:prstGeom>
          <a:noFill/>
          <a:ln>
            <a:noFill/>
          </a:ln>
        </p:spPr>
      </p:pic>
    </p:spTree>
    <p:extLst>
      <p:ext uri="{BB962C8B-B14F-4D97-AF65-F5344CB8AC3E}">
        <p14:creationId xmlns:p14="http://schemas.microsoft.com/office/powerpoint/2010/main" val="2382670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05866D-CFC1-4240-8440-F14ED617C70B}"/>
              </a:ext>
            </a:extLst>
          </p:cNvPr>
          <p:cNvPicPr>
            <a:picLocks noChangeAspect="1"/>
          </p:cNvPicPr>
          <p:nvPr/>
        </p:nvPicPr>
        <p:blipFill>
          <a:blip r:embed="rId2"/>
          <a:stretch>
            <a:fillRect/>
          </a:stretch>
        </p:blipFill>
        <p:spPr>
          <a:xfrm>
            <a:off x="6113356" y="-9526"/>
            <a:ext cx="6078644" cy="6867525"/>
          </a:xfrm>
          <a:prstGeom prst="rect">
            <a:avLst/>
          </a:prstGeom>
        </p:spPr>
      </p:pic>
      <p:sp>
        <p:nvSpPr>
          <p:cNvPr id="32" name="TextBox 31">
            <a:extLst>
              <a:ext uri="{FF2B5EF4-FFF2-40B4-BE49-F238E27FC236}">
                <a16:creationId xmlns:a16="http://schemas.microsoft.com/office/drawing/2014/main" id="{AF6BF40B-0556-4663-908E-C971619135FC}"/>
              </a:ext>
            </a:extLst>
          </p:cNvPr>
          <p:cNvSpPr txBox="1"/>
          <p:nvPr/>
        </p:nvSpPr>
        <p:spPr>
          <a:xfrm>
            <a:off x="562226" y="289648"/>
            <a:ext cx="3081293" cy="1255728"/>
          </a:xfrm>
          <a:prstGeom prst="rect">
            <a:avLst/>
          </a:prstGeom>
          <a:noFill/>
        </p:spPr>
        <p:txBody>
          <a:bodyPr wrap="square" lIns="0" rIns="0" rtlCol="0">
            <a:spAutoFit/>
          </a:bodyPr>
          <a:lstStyle/>
          <a:p>
            <a:pPr>
              <a:lnSpc>
                <a:spcPct val="90000"/>
              </a:lnSpc>
            </a:pPr>
            <a:r>
              <a:rPr lang="en-US" sz="2800" spc="300" dirty="0">
                <a:latin typeface="+mj-lt"/>
              </a:rPr>
              <a:t>STRUCTURE OF SPRING WEB MVC</a:t>
            </a:r>
          </a:p>
        </p:txBody>
      </p:sp>
      <p:cxnSp>
        <p:nvCxnSpPr>
          <p:cNvPr id="33" name="Straight Connector 32">
            <a:extLst>
              <a:ext uri="{FF2B5EF4-FFF2-40B4-BE49-F238E27FC236}">
                <a16:creationId xmlns:a16="http://schemas.microsoft.com/office/drawing/2014/main" id="{3F6941D9-443E-4D07-9866-D21913D6C943}"/>
              </a:ext>
            </a:extLst>
          </p:cNvPr>
          <p:cNvCxnSpPr/>
          <p:nvPr/>
        </p:nvCxnSpPr>
        <p:spPr>
          <a:xfrm>
            <a:off x="3530440" y="206548"/>
            <a:ext cx="0" cy="1421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19A3995-7988-45AD-93D5-475E26DCF6CE}"/>
              </a:ext>
            </a:extLst>
          </p:cNvPr>
          <p:cNvSpPr txBox="1"/>
          <p:nvPr/>
        </p:nvSpPr>
        <p:spPr>
          <a:xfrm>
            <a:off x="6113356" y="17601"/>
            <a:ext cx="3081294" cy="6875600"/>
          </a:xfrm>
          <a:prstGeom prst="rect">
            <a:avLst/>
          </a:prstGeom>
          <a:noFill/>
        </p:spPr>
        <p:txBody>
          <a:bodyPr wrap="square">
            <a:spAutoFit/>
          </a:bodyPr>
          <a:lstStyle/>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pom</a:t>
            </a:r>
            <a:r>
              <a:rPr lang="en-US" sz="12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.xml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src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main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java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com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companyname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projectname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domain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MyDomain</a:t>
            </a:r>
            <a:r>
              <a:rPr lang="en-US" sz="12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.java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repository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MyDomainRepository</a:t>
            </a:r>
            <a:r>
              <a:rPr lang="en-US" sz="12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.java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service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MyDomainService</a:t>
            </a:r>
            <a:r>
              <a:rPr lang="en-US" sz="12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.java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internal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MyDomainServiceImpl</a:t>
            </a:r>
            <a:r>
              <a:rPr lang="en-US" sz="12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.java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web</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MyDomainController</a:t>
            </a:r>
            <a:r>
              <a:rPr lang="en-US" sz="12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.java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resources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META-INF</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spring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applicationContext</a:t>
            </a:r>
            <a:r>
              <a:rPr lang="en-US" sz="12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.xml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2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database</a:t>
            </a:r>
            <a:r>
              <a:rPr lang="en-US" sz="1200" dirty="0" err="1">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.properties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logback-access</a:t>
            </a:r>
            <a:r>
              <a:rPr lang="en-US" sz="12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.xml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logback</a:t>
            </a:r>
            <a:r>
              <a:rPr lang="en-US" sz="12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.xml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webapp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WEB-INF</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2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classes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2AABFDFD-F6CA-4A96-BB40-DC2689328636}"/>
              </a:ext>
            </a:extLst>
          </p:cNvPr>
          <p:cNvSpPr txBox="1"/>
          <p:nvPr/>
        </p:nvSpPr>
        <p:spPr>
          <a:xfrm>
            <a:off x="9235440" y="0"/>
            <a:ext cx="2956560" cy="6983002"/>
          </a:xfrm>
          <a:prstGeom prst="rect">
            <a:avLst/>
          </a:prstGeom>
          <a:noFill/>
        </p:spPr>
        <p:txBody>
          <a:bodyPr wrap="square">
            <a:spAutoFit/>
          </a:bodyPr>
          <a:lstStyle/>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i18n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layouts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spring</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webmvc-config</a:t>
            </a:r>
            <a:r>
              <a:rPr lang="en-US" sz="10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.xml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views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myDomain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create</a:t>
            </a:r>
            <a:r>
              <a:rPr lang="en-US" sz="1000" dirty="0" err="1">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.jsp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list</a:t>
            </a:r>
            <a:r>
              <a:rPr lang="en-US" sz="1000" dirty="0" err="1">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.jsp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show</a:t>
            </a:r>
            <a:r>
              <a:rPr lang="en-US" sz="1000" dirty="0" err="1">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.jsp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update</a:t>
            </a:r>
            <a:r>
              <a:rPr lang="en-US" sz="1000" dirty="0" err="1">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.jsp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dataAccessFailure</a:t>
            </a:r>
            <a:r>
              <a:rPr lang="en-US" sz="1000" dirty="0" err="1">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.jsp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index</a:t>
            </a:r>
            <a:r>
              <a:rPr lang="en-US" sz="1000" dirty="0" err="1">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.jsp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resourceNotFound</a:t>
            </a:r>
            <a:r>
              <a:rPr lang="en-US" sz="1000" dirty="0" err="1">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.jsp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uncaughtException</a:t>
            </a:r>
            <a:r>
              <a:rPr lang="en-US" sz="1000" dirty="0" err="1">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.jsp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views</a:t>
            </a:r>
            <a:r>
              <a:rPr lang="en-US" sz="10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.xml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web</a:t>
            </a:r>
            <a:r>
              <a:rPr lang="en-US" sz="10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.xml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images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styles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site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apt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fml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site</a:t>
            </a:r>
            <a:r>
              <a:rPr lang="en-US" sz="10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.xml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xdoc</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test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java</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com</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companyname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projectname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service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MyDomainServiceTests</a:t>
            </a:r>
            <a:r>
              <a:rPr lang="en-US" sz="10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.java</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resources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com</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companyname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err="1">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projectname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service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MyDomainServiceTests-context</a:t>
            </a:r>
            <a:r>
              <a:rPr lang="en-US" sz="10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.xml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000" dirty="0">
                <a:solidFill>
                  <a:srgbClr val="D73A49"/>
                </a:solidFill>
                <a:effectLst/>
                <a:latin typeface="Times New Roman" panose="02020603050405020304" pitchFamily="18" charset="0"/>
                <a:ea typeface="Times New Roman" panose="02020603050405020304" pitchFamily="18" charset="0"/>
                <a:cs typeface="Times New Roman" panose="02020603050405020304" pitchFamily="18" charset="0"/>
              </a:rPr>
              <a:t>logback-test</a:t>
            </a:r>
            <a:r>
              <a:rPr lang="en-US" sz="1000" dirty="0">
                <a:solidFill>
                  <a:srgbClr val="6F42C1"/>
                </a:solidFill>
                <a:effectLst/>
                <a:latin typeface="Times New Roman" panose="02020603050405020304" pitchFamily="18" charset="0"/>
                <a:ea typeface="Times New Roman" panose="02020603050405020304" pitchFamily="18" charset="0"/>
                <a:cs typeface="Times New Roman" panose="02020603050405020304" pitchFamily="18" charset="0"/>
              </a:rPr>
              <a:t>.xml</a:t>
            </a:r>
            <a:endParaRPr lang="en-US" sz="1000" dirty="0"/>
          </a:p>
        </p:txBody>
      </p:sp>
      <p:cxnSp>
        <p:nvCxnSpPr>
          <p:cNvPr id="36" name="Straight Connector 35">
            <a:extLst>
              <a:ext uri="{FF2B5EF4-FFF2-40B4-BE49-F238E27FC236}">
                <a16:creationId xmlns:a16="http://schemas.microsoft.com/office/drawing/2014/main" id="{3CE4EFA0-830F-4F46-8D35-67266DC03A2C}"/>
              </a:ext>
            </a:extLst>
          </p:cNvPr>
          <p:cNvCxnSpPr>
            <a:cxnSpLocks/>
          </p:cNvCxnSpPr>
          <p:nvPr/>
        </p:nvCxnSpPr>
        <p:spPr>
          <a:xfrm>
            <a:off x="9107424" y="-9526"/>
            <a:ext cx="0" cy="68675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D607409-DCFB-449A-9756-902C4124FA27}"/>
              </a:ext>
            </a:extLst>
          </p:cNvPr>
          <p:cNvSpPr txBox="1"/>
          <p:nvPr/>
        </p:nvSpPr>
        <p:spPr>
          <a:xfrm>
            <a:off x="742951" y="2927857"/>
            <a:ext cx="4075938" cy="2910156"/>
          </a:xfrm>
          <a:prstGeom prst="rect">
            <a:avLst/>
          </a:prstGeom>
          <a:noFill/>
        </p:spPr>
        <p:txBody>
          <a:bodyPr wrap="square">
            <a:spAutoFit/>
          </a:bodyPr>
          <a:lstStyle/>
          <a:p>
            <a:pPr marL="0" marR="0">
              <a:lnSpc>
                <a:spcPct val="115000"/>
              </a:lnSpc>
              <a:spcBef>
                <a:spcPts val="0"/>
              </a:spcBef>
              <a:spcAft>
                <a:spcPts val="1000"/>
              </a:spcAft>
            </a:pP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Production</a:t>
            </a:r>
          </a:p>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en-US" sz="1000" b="1" dirty="0" err="1">
                <a:solidFill>
                  <a:srgbClr val="000000">
                    <a:lumMod val="65000"/>
                    <a:lumOff val="35000"/>
                  </a:srgbClr>
                </a:solidFill>
                <a:latin typeface="微软雅黑" panose="020B0503020204020204" pitchFamily="34" charset="-122"/>
                <a:ea typeface="微软雅黑" panose="020B0503020204020204" pitchFamily="34" charset="-122"/>
              </a:rPr>
              <a:t>src</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/main/java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Java Source code packages and classes</a:t>
            </a:r>
          </a:p>
          <a:p>
            <a:pPr marL="342900" marR="0" lvl="0" indent="-342900">
              <a:lnSpc>
                <a:spcPct val="115000"/>
              </a:lnSpc>
              <a:spcBef>
                <a:spcPts val="300"/>
              </a:spcBef>
              <a:spcAft>
                <a:spcPts val="1000"/>
              </a:spcAft>
              <a:buSzPts val="1000"/>
              <a:buFont typeface="Symbol" panose="05050102010706020507" pitchFamily="18" charset="2"/>
              <a:buChar char=""/>
              <a:tabLst>
                <a:tab pos="457200" algn="l"/>
              </a:tabLst>
            </a:pPr>
            <a:r>
              <a:rPr lang="en-US" sz="1000" b="1" dirty="0" err="1">
                <a:solidFill>
                  <a:srgbClr val="000000">
                    <a:lumMod val="65000"/>
                    <a:lumOff val="35000"/>
                  </a:srgbClr>
                </a:solidFill>
                <a:latin typeface="微软雅黑" panose="020B0503020204020204" pitchFamily="34" charset="-122"/>
                <a:ea typeface="微软雅黑" panose="020B0503020204020204" pitchFamily="34" charset="-122"/>
              </a:rPr>
              <a:t>src</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/main/resources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NON-Java Resources, such as property files and Spring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configuration</a:t>
            </a:r>
          </a:p>
          <a:p>
            <a:pPr marL="342900" marR="0" lvl="0" indent="-342900">
              <a:lnSpc>
                <a:spcPct val="115000"/>
              </a:lnSpc>
              <a:spcBef>
                <a:spcPts val="300"/>
              </a:spcBef>
              <a:spcAft>
                <a:spcPts val="1000"/>
              </a:spcAft>
              <a:buSzPts val="1000"/>
              <a:buFont typeface="Symbol" panose="05050102010706020507" pitchFamily="18" charset="2"/>
              <a:buChar char=""/>
              <a:tabLst>
                <a:tab pos="457200" algn="l"/>
              </a:tabLst>
            </a:pPr>
            <a:r>
              <a:rPr lang="en-US" sz="1000" b="1" dirty="0" err="1">
                <a:solidFill>
                  <a:srgbClr val="000000">
                    <a:lumMod val="65000"/>
                    <a:lumOff val="35000"/>
                  </a:srgbClr>
                </a:solidFill>
                <a:latin typeface="微软雅黑" panose="020B0503020204020204" pitchFamily="34" charset="-122"/>
                <a:ea typeface="微软雅黑" panose="020B0503020204020204" pitchFamily="34" charset="-122"/>
              </a:rPr>
              <a:t>src</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/main/webapp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deployment descriptor(web.xml), WEB-INF, JSP views under WEB-INF folder, static resources.</a:t>
            </a:r>
          </a:p>
          <a:p>
            <a:pPr marL="0" marR="0">
              <a:lnSpc>
                <a:spcPct val="115000"/>
              </a:lnSpc>
              <a:spcBef>
                <a:spcPts val="0"/>
              </a:spcBef>
              <a:spcAft>
                <a:spcPts val="1000"/>
              </a:spcAft>
            </a:pP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Test</a:t>
            </a:r>
          </a:p>
          <a:p>
            <a:pPr marL="342900" marR="0" lvl="0" indent="-342900">
              <a:lnSpc>
                <a:spcPct val="115000"/>
              </a:lnSpc>
              <a:spcBef>
                <a:spcPts val="0"/>
              </a:spcBef>
              <a:spcAft>
                <a:spcPts val="1000"/>
              </a:spcAft>
              <a:buSzPts val="1000"/>
              <a:buFont typeface="Symbol" panose="05050102010706020507" pitchFamily="18" charset="2"/>
              <a:buChar char=""/>
              <a:tabLst>
                <a:tab pos="457200" algn="l"/>
              </a:tabLst>
            </a:pPr>
            <a:r>
              <a:rPr lang="en-US" sz="1000" b="1" dirty="0" err="1">
                <a:solidFill>
                  <a:srgbClr val="000000">
                    <a:lumMod val="65000"/>
                    <a:lumOff val="35000"/>
                  </a:srgbClr>
                </a:solidFill>
                <a:latin typeface="微软雅黑" panose="020B0503020204020204" pitchFamily="34" charset="-122"/>
                <a:ea typeface="微软雅黑" panose="020B0503020204020204" pitchFamily="34" charset="-122"/>
              </a:rPr>
              <a:t>src</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/test/java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Test Source code packages and classes</a:t>
            </a:r>
          </a:p>
          <a:p>
            <a:pPr marL="342900" marR="0" lvl="0" indent="-342900">
              <a:lnSpc>
                <a:spcPct val="115000"/>
              </a:lnSpc>
              <a:spcBef>
                <a:spcPts val="300"/>
              </a:spcBef>
              <a:spcAft>
                <a:spcPts val="1000"/>
              </a:spcAft>
              <a:buSzPts val="1000"/>
              <a:buFont typeface="Symbol" panose="05050102010706020507" pitchFamily="18" charset="2"/>
              <a:buChar char=""/>
              <a:tabLst>
                <a:tab pos="457200" algn="l"/>
              </a:tabLst>
            </a:pPr>
            <a:r>
              <a:rPr lang="en-US" sz="1000" b="1" dirty="0" err="1">
                <a:solidFill>
                  <a:srgbClr val="000000">
                    <a:lumMod val="65000"/>
                    <a:lumOff val="35000"/>
                  </a:srgbClr>
                </a:solidFill>
                <a:latin typeface="微软雅黑" panose="020B0503020204020204" pitchFamily="34" charset="-122"/>
                <a:ea typeface="微软雅黑" panose="020B0503020204020204" pitchFamily="34" charset="-122"/>
              </a:rPr>
              <a:t>src</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/test/resources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NON-Java Resources, such as property files and Spring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configuration</a:t>
            </a:r>
          </a:p>
        </p:txBody>
      </p:sp>
      <p:sp>
        <p:nvSpPr>
          <p:cNvPr id="40" name="TextBox 39">
            <a:extLst>
              <a:ext uri="{FF2B5EF4-FFF2-40B4-BE49-F238E27FC236}">
                <a16:creationId xmlns:a16="http://schemas.microsoft.com/office/drawing/2014/main" id="{3F4FD7D4-AEC7-4F00-8F5D-2151682EBCCC}"/>
              </a:ext>
            </a:extLst>
          </p:cNvPr>
          <p:cNvSpPr txBox="1"/>
          <p:nvPr/>
        </p:nvSpPr>
        <p:spPr>
          <a:xfrm>
            <a:off x="742951" y="1970441"/>
            <a:ext cx="4752593" cy="504625"/>
          </a:xfrm>
          <a:prstGeom prst="rect">
            <a:avLst/>
          </a:prstGeom>
          <a:noFill/>
        </p:spPr>
        <p:txBody>
          <a:bodyPr wrap="square">
            <a:spAutoFit/>
          </a:bodyPr>
          <a:lstStyle/>
          <a:p>
            <a:pPr marL="0" marR="0">
              <a:lnSpc>
                <a:spcPct val="115000"/>
              </a:lnSpc>
              <a:spcBef>
                <a:spcPts val="0"/>
              </a:spcBef>
              <a:spcAft>
                <a:spcPts val="1000"/>
              </a:spcAft>
            </a:pPr>
            <a:r>
              <a:rPr lang="en-US" sz="1200" spc="300" dirty="0">
                <a:latin typeface="+mj-lt"/>
              </a:rPr>
              <a:t>In a typical spring </a:t>
            </a:r>
            <a:r>
              <a:rPr lang="en-US" sz="1200" spc="300" dirty="0" err="1">
                <a:latin typeface="+mj-lt"/>
              </a:rPr>
              <a:t>mvc</a:t>
            </a:r>
            <a:r>
              <a:rPr lang="en-US" sz="1200" spc="300" dirty="0">
                <a:latin typeface="+mj-lt"/>
              </a:rPr>
              <a:t> web application, the web application packaging structure may look:</a:t>
            </a:r>
          </a:p>
        </p:txBody>
      </p:sp>
      <p:pic>
        <p:nvPicPr>
          <p:cNvPr id="41" name="Picture 40">
            <a:extLst>
              <a:ext uri="{FF2B5EF4-FFF2-40B4-BE49-F238E27FC236}">
                <a16:creationId xmlns:a16="http://schemas.microsoft.com/office/drawing/2014/main" id="{2C786A29-1B6E-42C4-92BD-D1077067A5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1800" y="0"/>
            <a:ext cx="6070200" cy="6848472"/>
          </a:xfrm>
          <a:prstGeom prst="rect">
            <a:avLst/>
          </a:prstGeom>
          <a:noFill/>
          <a:ln>
            <a:noFill/>
          </a:ln>
        </p:spPr>
      </p:pic>
    </p:spTree>
    <p:extLst>
      <p:ext uri="{BB962C8B-B14F-4D97-AF65-F5344CB8AC3E}">
        <p14:creationId xmlns:p14="http://schemas.microsoft.com/office/powerpoint/2010/main" val="42935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85900" y="1230798"/>
            <a:ext cx="3095244" cy="1077218"/>
          </a:xfrm>
          <a:prstGeom prst="rect">
            <a:avLst/>
          </a:prstGeom>
          <a:noFill/>
        </p:spPr>
        <p:txBody>
          <a:bodyPr wrap="square" lIns="0" rIns="0" rtlCol="0">
            <a:spAutoFit/>
          </a:bodyPr>
          <a:lstStyle/>
          <a:p>
            <a:pPr marR="0" lvl="0">
              <a:lnSpc>
                <a:spcPct val="80000"/>
              </a:lnSpc>
              <a:spcBef>
                <a:spcPts val="0"/>
              </a:spcBef>
              <a:spcAft>
                <a:spcPts val="1000"/>
              </a:spcAft>
            </a:pPr>
            <a:r>
              <a:rPr lang="en-US" sz="4000" b="1" dirty="0">
                <a:latin typeface="微软雅黑" panose="020B0503020204020204" pitchFamily="34" charset="-122"/>
                <a:ea typeface="微软雅黑" panose="020B0503020204020204" pitchFamily="34" charset="-122"/>
              </a:rPr>
              <a:t>Views in Spring MVC </a:t>
            </a:r>
          </a:p>
        </p:txBody>
      </p:sp>
      <p:sp>
        <p:nvSpPr>
          <p:cNvPr id="5" name="TextBox 4"/>
          <p:cNvSpPr txBox="1"/>
          <p:nvPr/>
        </p:nvSpPr>
        <p:spPr>
          <a:xfrm>
            <a:off x="1485900" y="2382638"/>
            <a:ext cx="3667572" cy="1683538"/>
          </a:xfrm>
          <a:prstGeom prst="rect">
            <a:avLst/>
          </a:prstGeom>
          <a:noFill/>
        </p:spPr>
        <p:txBody>
          <a:bodyPr wrap="square" lIns="0" rIns="0" rtlCol="0">
            <a:spAutoFit/>
          </a:bodyPr>
          <a:lstStyle/>
          <a:p>
            <a:pPr marL="0" marR="0">
              <a:lnSpc>
                <a:spcPct val="150000"/>
              </a:lnSpc>
              <a:spcBef>
                <a:spcPts val="0"/>
              </a:spcBef>
            </a:pPr>
            <a:r>
              <a:rPr lang="en-US" sz="1000" dirty="0">
                <a:solidFill>
                  <a:srgbClr val="676767"/>
                </a:solidFill>
                <a:latin typeface="Open Sans" panose="020B0606030504020204" pitchFamily="34" charset="0"/>
              </a:rPr>
              <a:t>The view is </a:t>
            </a:r>
            <a:r>
              <a:rPr lang="en-US" sz="1000" b="1" dirty="0">
                <a:solidFill>
                  <a:srgbClr val="676767"/>
                </a:solidFill>
                <a:latin typeface="Open Sans" panose="020B0606030504020204" pitchFamily="34" charset="0"/>
              </a:rPr>
              <a:t>a component </a:t>
            </a:r>
            <a:r>
              <a:rPr lang="en-US" sz="1000" dirty="0">
                <a:solidFill>
                  <a:srgbClr val="676767"/>
                </a:solidFill>
                <a:latin typeface="Open Sans" panose="020B0606030504020204" pitchFamily="34" charset="0"/>
              </a:rPr>
              <a:t>of MVC architecture that is used to </a:t>
            </a:r>
            <a:r>
              <a:rPr lang="en-US" sz="1000" b="1" dirty="0">
                <a:solidFill>
                  <a:srgbClr val="676767"/>
                </a:solidFill>
                <a:latin typeface="Open Sans" panose="020B0606030504020204" pitchFamily="34" charset="0"/>
              </a:rPr>
              <a:t>return a user interface </a:t>
            </a:r>
            <a:r>
              <a:rPr lang="en-US" sz="1000" dirty="0">
                <a:solidFill>
                  <a:srgbClr val="676767"/>
                </a:solidFill>
                <a:latin typeface="Open Sans" panose="020B0606030504020204" pitchFamily="34" charset="0"/>
              </a:rPr>
              <a:t>output to the user in response to the user request. A View page can be any HTML or JSP file.</a:t>
            </a:r>
          </a:p>
          <a:p>
            <a:pPr>
              <a:lnSpc>
                <a:spcPct val="150000"/>
              </a:lnSpc>
            </a:pPr>
            <a:r>
              <a:rPr lang="en-US" sz="1000" dirty="0">
                <a:solidFill>
                  <a:srgbClr val="676767"/>
                </a:solidFill>
                <a:latin typeface="Open Sans" panose="020B0606030504020204" pitchFamily="34" charset="0"/>
              </a:rPr>
              <a:t>Spring MVC internally uses a view resolver to fetch the requested view to the user. There are several ways to configure the view in the Spring application. We can use XML, Java code, and property file to configure the view.</a:t>
            </a:r>
          </a:p>
        </p:txBody>
      </p:sp>
      <p:sp>
        <p:nvSpPr>
          <p:cNvPr id="6" name="TextBox 5"/>
          <p:cNvSpPr txBox="1"/>
          <p:nvPr/>
        </p:nvSpPr>
        <p:spPr>
          <a:xfrm>
            <a:off x="1485900" y="4109474"/>
            <a:ext cx="1130118" cy="253916"/>
          </a:xfrm>
          <a:prstGeom prst="rect">
            <a:avLst/>
          </a:prstGeom>
          <a:noFill/>
        </p:spPr>
        <p:txBody>
          <a:bodyPr wrap="none" lIns="0" rIns="0" rtlCol="0">
            <a:spAutoFit/>
          </a:bodyPr>
          <a:lstStyle/>
          <a:p>
            <a:r>
              <a:rPr lang="en-US" sz="1050" spc="300" dirty="0">
                <a:latin typeface="微软雅黑" panose="020B0503020204020204" pitchFamily="34" charset="-122"/>
                <a:ea typeface="微软雅黑" panose="020B0503020204020204" pitchFamily="34" charset="-122"/>
                <a:cs typeface="Montserrat Medium" charset="0"/>
              </a:rPr>
              <a:t>VIEW MORE</a:t>
            </a:r>
          </a:p>
        </p:txBody>
      </p:sp>
      <p:sp>
        <p:nvSpPr>
          <p:cNvPr id="7" name="Shape 3938"/>
          <p:cNvSpPr/>
          <p:nvPr/>
        </p:nvSpPr>
        <p:spPr>
          <a:xfrm>
            <a:off x="2741473" y="4140798"/>
            <a:ext cx="190583" cy="19058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9674" y="5053"/>
                </a:moveTo>
                <a:cubicBezTo>
                  <a:pt x="9585" y="4965"/>
                  <a:pt x="9462" y="4909"/>
                  <a:pt x="9327" y="4909"/>
                </a:cubicBezTo>
                <a:cubicBezTo>
                  <a:pt x="9056" y="4909"/>
                  <a:pt x="8836" y="5130"/>
                  <a:pt x="8836" y="5400"/>
                </a:cubicBezTo>
                <a:cubicBezTo>
                  <a:pt x="8836" y="5536"/>
                  <a:pt x="8891" y="5659"/>
                  <a:pt x="8980" y="5747"/>
                </a:cubicBezTo>
                <a:lnTo>
                  <a:pt x="13574" y="10800"/>
                </a:lnTo>
                <a:lnTo>
                  <a:pt x="8980" y="15853"/>
                </a:lnTo>
                <a:cubicBezTo>
                  <a:pt x="8891" y="15942"/>
                  <a:pt x="8836" y="16065"/>
                  <a:pt x="8836" y="16200"/>
                </a:cubicBezTo>
                <a:cubicBezTo>
                  <a:pt x="8836" y="16471"/>
                  <a:pt x="9056" y="16691"/>
                  <a:pt x="9327" y="16691"/>
                </a:cubicBezTo>
                <a:cubicBezTo>
                  <a:pt x="9462" y="16691"/>
                  <a:pt x="9585" y="16636"/>
                  <a:pt x="9674" y="16547"/>
                </a:cubicBezTo>
                <a:lnTo>
                  <a:pt x="14583" y="11147"/>
                </a:lnTo>
                <a:cubicBezTo>
                  <a:pt x="14673" y="11059"/>
                  <a:pt x="14727" y="10936"/>
                  <a:pt x="14727" y="10800"/>
                </a:cubicBezTo>
                <a:cubicBezTo>
                  <a:pt x="14727" y="10665"/>
                  <a:pt x="14673" y="10542"/>
                  <a:pt x="14583" y="10453"/>
                </a:cubicBezTo>
                <a:cubicBezTo>
                  <a:pt x="14583" y="10453"/>
                  <a:pt x="9674" y="5053"/>
                  <a:pt x="9674" y="5053"/>
                </a:cubicBezTo>
                <a:close/>
              </a:path>
            </a:pathLst>
          </a:custGeom>
          <a:solidFill>
            <a:schemeClr val="tx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pic>
        <p:nvPicPr>
          <p:cNvPr id="9" name="图片占位符 8" descr="图片包含 草&#10;&#10;描述已自动生成">
            <a:extLst>
              <a:ext uri="{FF2B5EF4-FFF2-40B4-BE49-F238E27FC236}">
                <a16:creationId xmlns:a16="http://schemas.microsoft.com/office/drawing/2014/main" id="{51191C6F-C344-4504-8E45-A2D9AB58D0B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988" b="4988"/>
          <a:stretch>
            <a:fillRect/>
          </a:stretch>
        </p:blipFill>
        <p:spPr/>
      </p:pic>
      <p:pic>
        <p:nvPicPr>
          <p:cNvPr id="11" name="图片占位符 10" descr="图片包含 餐桌, 室内, 美食&#10;&#10;描述已自动生成">
            <a:extLst>
              <a:ext uri="{FF2B5EF4-FFF2-40B4-BE49-F238E27FC236}">
                <a16:creationId xmlns:a16="http://schemas.microsoft.com/office/drawing/2014/main" id="{82F2469F-FB35-4EEB-83B5-7CAE79D6389D}"/>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22563" b="22563"/>
          <a:stretch>
            <a:fillRect/>
          </a:stretch>
        </p:blipFill>
        <p:spPr/>
      </p:pic>
    </p:spTree>
    <p:extLst>
      <p:ext uri="{BB962C8B-B14F-4D97-AF65-F5344CB8AC3E}">
        <p14:creationId xmlns:p14="http://schemas.microsoft.com/office/powerpoint/2010/main" val="19802437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AF6BF40B-0556-4663-908E-C971619135FC}"/>
              </a:ext>
            </a:extLst>
          </p:cNvPr>
          <p:cNvSpPr txBox="1"/>
          <p:nvPr/>
        </p:nvSpPr>
        <p:spPr>
          <a:xfrm>
            <a:off x="562226" y="289648"/>
            <a:ext cx="3081293" cy="867930"/>
          </a:xfrm>
          <a:prstGeom prst="rect">
            <a:avLst/>
          </a:prstGeom>
          <a:noFill/>
        </p:spPr>
        <p:txBody>
          <a:bodyPr wrap="square" lIns="0" rIns="0" rtlCol="0">
            <a:spAutoFit/>
          </a:bodyPr>
          <a:lstStyle/>
          <a:p>
            <a:pPr>
              <a:lnSpc>
                <a:spcPct val="90000"/>
              </a:lnSpc>
            </a:pPr>
            <a:r>
              <a:rPr lang="en-US" sz="2800" spc="300" dirty="0">
                <a:latin typeface="+mj-lt"/>
              </a:rPr>
              <a:t>CONTROLLER IN SPRING MVC</a:t>
            </a:r>
          </a:p>
        </p:txBody>
      </p:sp>
      <p:cxnSp>
        <p:nvCxnSpPr>
          <p:cNvPr id="33" name="Straight Connector 32">
            <a:extLst>
              <a:ext uri="{FF2B5EF4-FFF2-40B4-BE49-F238E27FC236}">
                <a16:creationId xmlns:a16="http://schemas.microsoft.com/office/drawing/2014/main" id="{3F6941D9-443E-4D07-9866-D21913D6C943}"/>
              </a:ext>
            </a:extLst>
          </p:cNvPr>
          <p:cNvCxnSpPr/>
          <p:nvPr/>
        </p:nvCxnSpPr>
        <p:spPr>
          <a:xfrm>
            <a:off x="3530440" y="206548"/>
            <a:ext cx="0" cy="1421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D607409-DCFB-449A-9756-902C4124FA27}"/>
              </a:ext>
            </a:extLst>
          </p:cNvPr>
          <p:cNvSpPr txBox="1"/>
          <p:nvPr/>
        </p:nvSpPr>
        <p:spPr>
          <a:xfrm>
            <a:off x="562225" y="2305132"/>
            <a:ext cx="5289931" cy="3299429"/>
          </a:xfrm>
          <a:prstGeom prst="rect">
            <a:avLst/>
          </a:prstGeom>
          <a:noFill/>
        </p:spPr>
        <p:txBody>
          <a:bodyPr wrap="square">
            <a:spAutoFit/>
          </a:bodyPr>
          <a:lstStyle/>
          <a:p>
            <a:pPr fontAlgn="base">
              <a:lnSpc>
                <a:spcPct val="150000"/>
              </a:lnSpc>
            </a:pP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Components of controller in Spring MVC:</a:t>
            </a:r>
          </a:p>
          <a:p>
            <a:pPr fontAlgn="base">
              <a:lnSpc>
                <a:spcPct val="150000"/>
              </a:lnSpc>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In the class </a:t>
            </a:r>
            <a:r>
              <a:rPr lang="en-US" sz="1000" b="1" dirty="0" err="1">
                <a:solidFill>
                  <a:srgbClr val="000000">
                    <a:lumMod val="65000"/>
                    <a:lumOff val="35000"/>
                  </a:srgbClr>
                </a:solidFill>
                <a:latin typeface="微软雅黑" panose="020B0503020204020204" pitchFamily="34" charset="-122"/>
                <a:ea typeface="微软雅黑" panose="020B0503020204020204" pitchFamily="34" charset="-122"/>
              </a:rPr>
              <a:t>HomeController</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in the previous project, we can see an MVC class controller with these components:</a:t>
            </a:r>
          </a:p>
          <a:p>
            <a:pPr marL="171450" lvl="0" indent="-171450" fontAlgn="base">
              <a:lnSpc>
                <a:spcPct val="150000"/>
              </a:lnSpc>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An annotation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@Controller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declared with the class definition </a:t>
            </a:r>
            <a:r>
              <a:rPr lang="en-US" sz="1000" b="1" dirty="0" err="1">
                <a:solidFill>
                  <a:srgbClr val="000000">
                    <a:lumMod val="65000"/>
                    <a:lumOff val="35000"/>
                  </a:srgbClr>
                </a:solidFill>
                <a:latin typeface="微软雅黑" panose="020B0503020204020204" pitchFamily="34" charset="-122"/>
                <a:ea typeface="微软雅黑" panose="020B0503020204020204" pitchFamily="34" charset="-122"/>
              </a:rPr>
              <a:t>HomeController</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a:t>
            </a:r>
          </a:p>
          <a:p>
            <a:pPr marL="171450" lvl="0" indent="-171450" fontAlgn="base">
              <a:lnSpc>
                <a:spcPct val="150000"/>
              </a:lnSpc>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An annotation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@RequestMapping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declared with the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home()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method definition</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In this annotation, we have properties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value</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to defined URL request and method </a:t>
            </a:r>
            <a:r>
              <a:rPr lang="en-US" sz="1000" dirty="0" err="1">
                <a:solidFill>
                  <a:srgbClr val="000000">
                    <a:lumMod val="65000"/>
                    <a:lumOff val="35000"/>
                  </a:srgbClr>
                </a:solidFill>
                <a:latin typeface="微软雅黑" panose="020B0503020204020204" pitchFamily="34" charset="-122"/>
                <a:ea typeface="微软雅黑" panose="020B0503020204020204" pitchFamily="34" charset="-122"/>
              </a:rPr>
              <a:t>đto</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defined HTTP request method.</a:t>
            </a:r>
          </a:p>
          <a:p>
            <a:pPr marL="171450" lvl="0" indent="-171450" fontAlgn="base">
              <a:lnSpc>
                <a:spcPct val="150000"/>
              </a:lnSpc>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The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home()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method in class </a:t>
            </a:r>
            <a:r>
              <a:rPr lang="en-US" sz="1000" b="1" dirty="0" err="1">
                <a:solidFill>
                  <a:srgbClr val="000000">
                    <a:lumMod val="65000"/>
                    <a:lumOff val="35000"/>
                  </a:srgbClr>
                </a:solidFill>
                <a:latin typeface="微软雅黑" panose="020B0503020204020204" pitchFamily="34" charset="-122"/>
                <a:ea typeface="微软雅黑" panose="020B0503020204020204" pitchFamily="34" charset="-122"/>
              </a:rPr>
              <a:t>HomeController</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is returning a </a:t>
            </a:r>
            <a:r>
              <a:rPr lang="en-US" sz="1000" dirty="0" err="1">
                <a:solidFill>
                  <a:srgbClr val="000000">
                    <a:lumMod val="65000"/>
                    <a:lumOff val="35000"/>
                  </a:srgbClr>
                </a:solidFill>
                <a:latin typeface="微软雅黑" panose="020B0503020204020204" pitchFamily="34" charset="-122"/>
                <a:ea typeface="微软雅黑" panose="020B0503020204020204" pitchFamily="34" charset="-122"/>
              </a:rPr>
              <a:t>string“</a:t>
            </a:r>
            <a:r>
              <a:rPr lang="en-US" sz="1000" b="1" dirty="0" err="1">
                <a:solidFill>
                  <a:srgbClr val="000000">
                    <a:lumMod val="65000"/>
                    <a:lumOff val="35000"/>
                  </a:srgbClr>
                </a:solidFill>
                <a:latin typeface="微软雅黑" panose="020B0503020204020204" pitchFamily="34" charset="-122"/>
                <a:ea typeface="微软雅黑" panose="020B0503020204020204" pitchFamily="34" charset="-122"/>
              </a:rPr>
              <a:t>home</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this string defined name of view that will be use to show the request for user.</a:t>
            </a:r>
          </a:p>
          <a:p>
            <a:pPr marL="171450" lvl="0" indent="-171450" fontAlgn="base">
              <a:lnSpc>
                <a:spcPct val="150000"/>
              </a:lnSpc>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In the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home()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method also have a variable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model</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to save the necessary data for the view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home</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that being used.</a:t>
            </a:r>
          </a:p>
          <a:p>
            <a:pPr marL="171450" lvl="0" indent="-171450" fontAlgn="base">
              <a:lnSpc>
                <a:spcPct val="150000"/>
              </a:lnSpc>
              <a:buFont typeface="Arial" panose="020B0604020202020204" pitchFamily="34" charset="0"/>
              <a:buChar char="•"/>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The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home()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method also use variable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locale </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of </a:t>
            </a:r>
            <a:r>
              <a:rPr lang="en-US" sz="1000" b="1" dirty="0">
                <a:solidFill>
                  <a:srgbClr val="000000">
                    <a:lumMod val="65000"/>
                    <a:lumOff val="35000"/>
                  </a:srgbClr>
                </a:solidFill>
                <a:latin typeface="微软雅黑" panose="020B0503020204020204" pitchFamily="34" charset="-122"/>
                <a:ea typeface="微软雅黑" panose="020B0503020204020204" pitchFamily="34" charset="-122"/>
              </a:rPr>
              <a:t>Locale</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subject to get the data </a:t>
            </a:r>
            <a:r>
              <a:rPr lang="en-US" sz="1000" dirty="0" err="1">
                <a:solidFill>
                  <a:srgbClr val="000000">
                    <a:lumMod val="65000"/>
                    <a:lumOff val="35000"/>
                  </a:srgbClr>
                </a:solidFill>
                <a:latin typeface="微软雅黑" panose="020B0503020204020204" pitchFamily="34" charset="-122"/>
                <a:ea typeface="微软雅黑" panose="020B0503020204020204" pitchFamily="34" charset="-122"/>
              </a:rPr>
              <a:t>data</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 and time of the server.</a:t>
            </a:r>
          </a:p>
          <a:p>
            <a:pPr fontAlgn="base">
              <a:lnSpc>
                <a:spcPct val="150000"/>
              </a:lnSpc>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Above are the basic components of a controller in Spring MVC.</a:t>
            </a:r>
          </a:p>
        </p:txBody>
      </p:sp>
      <p:sp>
        <p:nvSpPr>
          <p:cNvPr id="40" name="TextBox 39">
            <a:extLst>
              <a:ext uri="{FF2B5EF4-FFF2-40B4-BE49-F238E27FC236}">
                <a16:creationId xmlns:a16="http://schemas.microsoft.com/office/drawing/2014/main" id="{3F4FD7D4-AEC7-4F00-8F5D-2151682EBCCC}"/>
              </a:ext>
            </a:extLst>
          </p:cNvPr>
          <p:cNvSpPr txBox="1"/>
          <p:nvPr/>
        </p:nvSpPr>
        <p:spPr>
          <a:xfrm>
            <a:off x="7373113" y="27432"/>
            <a:ext cx="4752593" cy="292259"/>
          </a:xfrm>
          <a:prstGeom prst="rect">
            <a:avLst/>
          </a:prstGeom>
          <a:noFill/>
        </p:spPr>
        <p:txBody>
          <a:bodyPr wrap="square">
            <a:spAutoFit/>
          </a:bodyPr>
          <a:lstStyle/>
          <a:p>
            <a:pPr fontAlgn="base">
              <a:lnSpc>
                <a:spcPct val="115000"/>
              </a:lnSpc>
              <a:spcAft>
                <a:spcPts val="1000"/>
              </a:spcAft>
            </a:pPr>
            <a:r>
              <a:rPr lang="en-US" sz="1200" spc="300" dirty="0">
                <a:latin typeface="+mj-lt"/>
              </a:rPr>
              <a:t>Create a project with this structure:</a:t>
            </a:r>
          </a:p>
        </p:txBody>
      </p:sp>
      <p:pic>
        <p:nvPicPr>
          <p:cNvPr id="11" name="Picture 10" descr="Tổng quan về controller trong Spring MVC">
            <a:extLst>
              <a:ext uri="{FF2B5EF4-FFF2-40B4-BE49-F238E27FC236}">
                <a16:creationId xmlns:a16="http://schemas.microsoft.com/office/drawing/2014/main" id="{1DFE8AE3-BCA1-4761-998A-EB4E9A4A27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73113" y="353624"/>
            <a:ext cx="4818887" cy="6504376"/>
          </a:xfrm>
          <a:prstGeom prst="rect">
            <a:avLst/>
          </a:prstGeom>
          <a:noFill/>
          <a:ln>
            <a:noFill/>
          </a:ln>
        </p:spPr>
      </p:pic>
      <p:pic>
        <p:nvPicPr>
          <p:cNvPr id="12" name="Picture 11">
            <a:extLst>
              <a:ext uri="{FF2B5EF4-FFF2-40B4-BE49-F238E27FC236}">
                <a16:creationId xmlns:a16="http://schemas.microsoft.com/office/drawing/2014/main" id="{3F6289AE-BAD3-4181-9F9C-C5713581A943}"/>
              </a:ext>
            </a:extLst>
          </p:cNvPr>
          <p:cNvPicPr>
            <a:picLocks noChangeAspect="1"/>
          </p:cNvPicPr>
          <p:nvPr/>
        </p:nvPicPr>
        <p:blipFill>
          <a:blip r:embed="rId3"/>
          <a:stretch>
            <a:fillRect/>
          </a:stretch>
        </p:blipFill>
        <p:spPr>
          <a:xfrm>
            <a:off x="7336236" y="353624"/>
            <a:ext cx="4837233" cy="981400"/>
          </a:xfrm>
          <a:prstGeom prst="rect">
            <a:avLst/>
          </a:prstGeom>
        </p:spPr>
      </p:pic>
      <p:sp>
        <p:nvSpPr>
          <p:cNvPr id="13" name="TextBox 12">
            <a:extLst>
              <a:ext uri="{FF2B5EF4-FFF2-40B4-BE49-F238E27FC236}">
                <a16:creationId xmlns:a16="http://schemas.microsoft.com/office/drawing/2014/main" id="{C347D4B3-8BE1-4AE6-B3D9-5055E77B7787}"/>
              </a:ext>
            </a:extLst>
          </p:cNvPr>
          <p:cNvSpPr txBox="1"/>
          <p:nvPr/>
        </p:nvSpPr>
        <p:spPr>
          <a:xfrm>
            <a:off x="3719703" y="339699"/>
            <a:ext cx="4752593" cy="504625"/>
          </a:xfrm>
          <a:prstGeom prst="rect">
            <a:avLst/>
          </a:prstGeom>
          <a:noFill/>
        </p:spPr>
        <p:txBody>
          <a:bodyPr wrap="square">
            <a:spAutoFit/>
          </a:bodyPr>
          <a:lstStyle/>
          <a:p>
            <a:pPr fontAlgn="base">
              <a:lnSpc>
                <a:spcPct val="115000"/>
              </a:lnSpc>
              <a:spcAft>
                <a:spcPts val="1000"/>
              </a:spcAft>
            </a:pPr>
            <a:r>
              <a:rPr lang="en-US" sz="1200" spc="300" dirty="0">
                <a:latin typeface="+mj-lt"/>
              </a:rPr>
              <a:t>In the project we create, class </a:t>
            </a:r>
            <a:r>
              <a:rPr lang="en-US" sz="1200" spc="300" dirty="0" err="1">
                <a:latin typeface="+mj-lt"/>
              </a:rPr>
              <a:t>HomeController</a:t>
            </a:r>
            <a:r>
              <a:rPr lang="en-US" sz="1200" spc="300" dirty="0">
                <a:latin typeface="+mj-lt"/>
              </a:rPr>
              <a:t> will be:</a:t>
            </a:r>
          </a:p>
        </p:txBody>
      </p:sp>
      <p:sp>
        <p:nvSpPr>
          <p:cNvPr id="19" name="TextBox 18">
            <a:extLst>
              <a:ext uri="{FF2B5EF4-FFF2-40B4-BE49-F238E27FC236}">
                <a16:creationId xmlns:a16="http://schemas.microsoft.com/office/drawing/2014/main" id="{DD539A9E-99DC-4A95-ABF4-2D991B439AA4}"/>
              </a:ext>
            </a:extLst>
          </p:cNvPr>
          <p:cNvSpPr txBox="1"/>
          <p:nvPr/>
        </p:nvSpPr>
        <p:spPr>
          <a:xfrm>
            <a:off x="6897324" y="319691"/>
            <a:ext cx="6094476" cy="6794168"/>
          </a:xfrm>
          <a:prstGeom prst="rect">
            <a:avLst/>
          </a:prstGeom>
          <a:noFill/>
        </p:spPr>
        <p:txBody>
          <a:bodyPr wrap="square">
            <a:spAutoFit/>
          </a:bodyPr>
          <a:lstStyle/>
          <a:p>
            <a:pPr marL="0" marR="0" fontAlgn="base">
              <a:lnSpc>
                <a:spcPct val="115000"/>
              </a:lnSpc>
              <a:spcBef>
                <a:spcPts val="0"/>
              </a:spcBef>
              <a:spcAft>
                <a:spcPts val="0"/>
              </a:spcAft>
            </a:pP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package</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huongdanjava</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springmvc</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import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java</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text</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DateFormat</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import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java</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util</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import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java</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util</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Locale</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import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org</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slf4j</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Logger</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import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org</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slf4j</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LoggerFactory</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import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org</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springframework</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stereotype</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Controller</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import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org</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springframework</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ui</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Model</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import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org</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springframework</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web</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bind</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annotation</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RequestMapping</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import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org</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springframework</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web</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bind</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annotation</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RequestMethod</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FF8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FF8000"/>
                </a:solidFill>
                <a:effectLst/>
                <a:latin typeface="Times New Roman" panose="02020603050405020304" pitchFamily="18" charset="0"/>
                <a:ea typeface="Calibri" panose="020F0502020204030204" pitchFamily="34" charset="0"/>
                <a:cs typeface="Times New Roman" panose="02020603050405020304" pitchFamily="18" charset="0"/>
              </a:rPr>
              <a:t> * Handles requests for the application home page.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FF8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i="1" dirty="0">
                <a:solidFill>
                  <a:srgbClr val="666666"/>
                </a:solidFill>
                <a:effectLst/>
                <a:latin typeface="Times New Roman" panose="02020603050405020304" pitchFamily="18" charset="0"/>
                <a:ea typeface="Calibri" panose="020F0502020204030204" pitchFamily="34" charset="0"/>
                <a:cs typeface="Times New Roman" panose="02020603050405020304" pitchFamily="18" charset="0"/>
              </a:rPr>
              <a:t>@Controller</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public</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class</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HomeController</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private</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static</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final</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Logger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logger</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LoggerFactory</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getLogger</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HomeController</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class</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FF8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FF8000"/>
                </a:solidFill>
                <a:effectLst/>
                <a:latin typeface="Times New Roman" panose="02020603050405020304" pitchFamily="18" charset="0"/>
                <a:ea typeface="Calibri" panose="020F0502020204030204" pitchFamily="34" charset="0"/>
                <a:cs typeface="Times New Roman" panose="02020603050405020304" pitchFamily="18" charset="0"/>
              </a:rPr>
              <a:t>	 * Simply selects the home view to render by returning its name.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FF8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i="1" dirty="0">
                <a:solidFill>
                  <a:srgbClr val="666666"/>
                </a:solidFill>
                <a:effectLst/>
                <a:latin typeface="Times New Roman" panose="02020603050405020304" pitchFamily="18" charset="0"/>
                <a:ea typeface="Calibri" panose="020F0502020204030204" pitchFamily="34" charset="0"/>
                <a:cs typeface="Times New Roman" panose="02020603050405020304" pitchFamily="18" charset="0"/>
              </a:rPr>
              <a:t>@RequestMapping</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value</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8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RequestMethod</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GET</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public</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String</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home</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Locale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locale</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Model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model</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logger</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info</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8000"/>
                </a:solidFill>
                <a:effectLst/>
                <a:latin typeface="Times New Roman" panose="02020603050405020304" pitchFamily="18" charset="0"/>
                <a:ea typeface="Calibri" panose="020F0502020204030204" pitchFamily="34" charset="0"/>
                <a:cs typeface="Times New Roman" panose="02020603050405020304" pitchFamily="18" charset="0"/>
              </a:rPr>
              <a:t>"Welcome home! The client locale is {}."</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locale</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Date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new</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Date</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DateFormat</a:t>
            </a:r>
            <a:r>
              <a:rPr lang="en-US" sz="1000" dirty="0">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dateFormat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DateFormat</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getDateTimeInstance</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DateFormat</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LONG</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DateFormat</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LONG</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locale</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String</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formattedDate</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dateFormat</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format</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model</a:t>
            </a:r>
            <a:r>
              <a:rPr lang="en-US" sz="10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4ED0"/>
                </a:solidFill>
                <a:effectLst/>
                <a:latin typeface="Times New Roman" panose="02020603050405020304" pitchFamily="18" charset="0"/>
                <a:ea typeface="Calibri" panose="020F0502020204030204" pitchFamily="34" charset="0"/>
                <a:cs typeface="Times New Roman" panose="02020603050405020304" pitchFamily="18" charset="0"/>
              </a:rPr>
              <a:t>addAttribute</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8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err="1">
                <a:solidFill>
                  <a:srgbClr val="008000"/>
                </a:solidFill>
                <a:effectLst/>
                <a:latin typeface="Times New Roman" panose="02020603050405020304" pitchFamily="18" charset="0"/>
                <a:ea typeface="Calibri" panose="020F0502020204030204" pitchFamily="34" charset="0"/>
                <a:cs typeface="Times New Roman" panose="02020603050405020304" pitchFamily="18" charset="0"/>
              </a:rPr>
              <a:t>serverTime</a:t>
            </a:r>
            <a:r>
              <a:rPr lang="en-US" sz="1000" dirty="0">
                <a:solidFill>
                  <a:srgbClr val="008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formattedDate</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800080"/>
                </a:solidFill>
                <a:effectLst/>
                <a:latin typeface="Times New Roman" panose="02020603050405020304" pitchFamily="18" charset="0"/>
                <a:ea typeface="Calibri" panose="020F0502020204030204" pitchFamily="34" charset="0"/>
                <a:cs typeface="Times New Roman" panose="02020603050405020304" pitchFamily="18" charset="0"/>
              </a:rPr>
              <a:t>return</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008000"/>
                </a:solidFill>
                <a:effectLst/>
                <a:latin typeface="Times New Roman" panose="02020603050405020304" pitchFamily="18" charset="0"/>
                <a:ea typeface="Calibri" panose="020F0502020204030204" pitchFamily="34" charset="0"/>
                <a:cs typeface="Times New Roman" panose="02020603050405020304" pitchFamily="18" charset="0"/>
              </a:rPr>
              <a:t>"home"</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15000"/>
              </a:lnSpc>
              <a:spcBef>
                <a:spcPts val="0"/>
              </a:spcBef>
              <a:spcAft>
                <a:spcPts val="0"/>
              </a:spcAft>
            </a:pP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000" dirty="0">
                <a:solidFill>
                  <a:srgbClr val="006FE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3333"/>
                </a:solidFill>
                <a:effectLst/>
                <a:latin typeface="Times New Roman" panose="02020603050405020304" pitchFamily="18" charset="0"/>
                <a:ea typeface="Calibri" panose="020F0502020204030204" pitchFamily="34" charset="0"/>
              </a:rPr>
              <a:t>}</a:t>
            </a:r>
            <a:endParaRPr lang="en-US" sz="1000" dirty="0"/>
          </a:p>
        </p:txBody>
      </p:sp>
    </p:spTree>
    <p:extLst>
      <p:ext uri="{BB962C8B-B14F-4D97-AF65-F5344CB8AC3E}">
        <p14:creationId xmlns:p14="http://schemas.microsoft.com/office/powerpoint/2010/main" val="30960165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4"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xit" presetSubtype="10" fill="hold" nodeType="clickEffect">
                                  <p:stCondLst>
                                    <p:cond delay="0"/>
                                  </p:stCondLst>
                                  <p:childTnLst>
                                    <p:animEffect transition="out" filter="randombar(horizontal)">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14"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randombar(horizontal)">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3"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草&#10;&#10;描述已自动生成">
            <a:extLst>
              <a:ext uri="{FF2B5EF4-FFF2-40B4-BE49-F238E27FC236}">
                <a16:creationId xmlns:a16="http://schemas.microsoft.com/office/drawing/2014/main" id="{1880C34F-3DBA-43E5-9DF7-5F58BB8C48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060" r="34060"/>
          <a:stretch>
            <a:fillRect/>
          </a:stretch>
        </p:blipFill>
        <p:spPr>
          <a:xfrm>
            <a:off x="8420896" y="0"/>
            <a:ext cx="3771103" cy="6858000"/>
          </a:xfrm>
        </p:spPr>
      </p:pic>
      <p:sp>
        <p:nvSpPr>
          <p:cNvPr id="4" name="Rectangle 3"/>
          <p:cNvSpPr/>
          <p:nvPr/>
        </p:nvSpPr>
        <p:spPr>
          <a:xfrm>
            <a:off x="6401000" y="0"/>
            <a:ext cx="201989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9" name="TextBox 8"/>
          <p:cNvSpPr txBox="1"/>
          <p:nvPr/>
        </p:nvSpPr>
        <p:spPr>
          <a:xfrm>
            <a:off x="6565795" y="1901685"/>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0" name="Shape 3664"/>
          <p:cNvSpPr/>
          <p:nvPr/>
        </p:nvSpPr>
        <p:spPr>
          <a:xfrm>
            <a:off x="7029236" y="119230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endParaRPr dirty="0">
              <a:solidFill>
                <a:schemeClr val="bg1"/>
              </a:solidFill>
              <a:latin typeface="微软雅黑" panose="020B0503020204020204" pitchFamily="34" charset="-122"/>
            </a:endParaRPr>
          </a:p>
        </p:txBody>
      </p:sp>
      <p:sp>
        <p:nvSpPr>
          <p:cNvPr id="11" name="TextBox 10"/>
          <p:cNvSpPr txBox="1"/>
          <p:nvPr/>
        </p:nvSpPr>
        <p:spPr>
          <a:xfrm>
            <a:off x="6565793" y="3765978"/>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3" name="TextBox 12"/>
          <p:cNvSpPr txBox="1"/>
          <p:nvPr/>
        </p:nvSpPr>
        <p:spPr>
          <a:xfrm>
            <a:off x="6565793" y="5630272"/>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5" name="Shape 3717"/>
          <p:cNvSpPr/>
          <p:nvPr/>
        </p:nvSpPr>
        <p:spPr>
          <a:xfrm>
            <a:off x="7040120" y="3056599"/>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6" name="Shape 3660"/>
          <p:cNvSpPr/>
          <p:nvPr/>
        </p:nvSpPr>
        <p:spPr>
          <a:xfrm>
            <a:off x="7029236" y="4920892"/>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7" name="TextBox 16"/>
          <p:cNvSpPr txBox="1"/>
          <p:nvPr/>
        </p:nvSpPr>
        <p:spPr>
          <a:xfrm>
            <a:off x="533622" y="338867"/>
            <a:ext cx="5333757" cy="954107"/>
          </a:xfrm>
          <a:prstGeom prst="rect">
            <a:avLst/>
          </a:prstGeom>
          <a:noFill/>
        </p:spPr>
        <p:txBody>
          <a:bodyPr wrap="square" lIns="0" rIns="0" rtlCol="0">
            <a:spAutoFit/>
          </a:bodyPr>
          <a:lstStyle/>
          <a:p>
            <a:pPr lvl="0">
              <a:lnSpc>
                <a:spcPct val="80000"/>
              </a:lnSpc>
            </a:pPr>
            <a:r>
              <a:rPr lang="en-US" sz="3500" b="1" dirty="0">
                <a:latin typeface="微软雅黑" panose="020B0503020204020204" pitchFamily="34" charset="-122"/>
                <a:ea typeface="微软雅黑" panose="020B0503020204020204" pitchFamily="34" charset="-122"/>
                <a:cs typeface="Montserrat SemiBold" charset="0"/>
              </a:rPr>
              <a:t>Java Server Pages (JSP) with Spring MVC View</a:t>
            </a:r>
          </a:p>
        </p:txBody>
      </p:sp>
      <p:sp>
        <p:nvSpPr>
          <p:cNvPr id="19" name="TextBox 18"/>
          <p:cNvSpPr txBox="1"/>
          <p:nvPr/>
        </p:nvSpPr>
        <p:spPr>
          <a:xfrm>
            <a:off x="533622" y="1505843"/>
            <a:ext cx="4385795" cy="4676345"/>
          </a:xfrm>
          <a:prstGeom prst="rect">
            <a:avLst/>
          </a:prstGeom>
          <a:noFill/>
        </p:spPr>
        <p:txBody>
          <a:bodyPr wrap="square" lIns="0" rIns="0" rtlCol="0">
            <a:spAutoFit/>
          </a:bodyPr>
          <a:lstStyle/>
          <a:p>
            <a:pPr>
              <a:lnSpc>
                <a:spcPct val="150000"/>
              </a:lnSpc>
            </a:pP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In this example, we are creating an example in which servlet as a controller, JSP as a view component, Java Bean class as a model. </a:t>
            </a:r>
          </a:p>
          <a:p>
            <a:pPr marL="228600" lvl="0" indent="-228600" fontAlgn="base">
              <a:buFont typeface="+mj-lt"/>
              <a:buAutoNum type="arabicPeriod"/>
            </a:pPr>
            <a:r>
              <a:rPr lang="en-US" sz="1200" dirty="0" err="1">
                <a:solidFill>
                  <a:srgbClr val="000000">
                    <a:lumMod val="65000"/>
                    <a:lumOff val="35000"/>
                  </a:srgbClr>
                </a:solidFill>
                <a:latin typeface="微软雅黑" panose="020B0503020204020204" pitchFamily="34" charset="-122"/>
                <a:ea typeface="微软雅黑" panose="020B0503020204020204" pitchFamily="34" charset="-122"/>
              </a:rPr>
              <a:t>index.jsp</a:t>
            </a:r>
            <a:endParaRPr lang="en-US" sz="1200" dirty="0">
              <a:solidFill>
                <a:srgbClr val="000000">
                  <a:lumMod val="65000"/>
                  <a:lumOff val="35000"/>
                </a:srgbClr>
              </a:solidFill>
              <a:latin typeface="微软雅黑" panose="020B0503020204020204" pitchFamily="34" charset="-122"/>
              <a:ea typeface="微软雅黑" panose="020B0503020204020204" pitchFamily="34" charset="-122"/>
            </a:endParaRPr>
          </a:p>
          <a:p>
            <a:pPr marL="228600" lvl="0" indent="-228600" fontAlgn="base">
              <a:buFont typeface="+mj-lt"/>
              <a:buAutoNum type="arabicPeriod"/>
            </a:pP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ControllerServlet.java</a:t>
            </a:r>
          </a:p>
          <a:p>
            <a:pPr marL="228600" lvl="0" indent="-228600" fontAlgn="base">
              <a:buFont typeface="+mj-lt"/>
              <a:buAutoNum type="arabicPeriod"/>
            </a:pP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LoginBean.java</a:t>
            </a:r>
          </a:p>
          <a:p>
            <a:pPr marL="228600" lvl="0" indent="-228600" fontAlgn="base">
              <a:buFont typeface="+mj-lt"/>
              <a:buAutoNum type="arabicPeriod"/>
            </a:pP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login-</a:t>
            </a:r>
            <a:r>
              <a:rPr lang="en-US" sz="1200" dirty="0" err="1">
                <a:solidFill>
                  <a:srgbClr val="000000">
                    <a:lumMod val="65000"/>
                    <a:lumOff val="35000"/>
                  </a:srgbClr>
                </a:solidFill>
                <a:latin typeface="微软雅黑" panose="020B0503020204020204" pitchFamily="34" charset="-122"/>
                <a:ea typeface="微软雅黑" panose="020B0503020204020204" pitchFamily="34" charset="-122"/>
              </a:rPr>
              <a:t>success.jsp</a:t>
            </a:r>
            <a:endParaRPr lang="en-US" sz="1200" dirty="0">
              <a:solidFill>
                <a:srgbClr val="000000">
                  <a:lumMod val="65000"/>
                  <a:lumOff val="35000"/>
                </a:srgbClr>
              </a:solidFill>
              <a:latin typeface="微软雅黑" panose="020B0503020204020204" pitchFamily="34" charset="-122"/>
              <a:ea typeface="微软雅黑" panose="020B0503020204020204" pitchFamily="34" charset="-122"/>
            </a:endParaRPr>
          </a:p>
          <a:p>
            <a:pPr marL="228600" lvl="0" indent="-228600" fontAlgn="base">
              <a:buFont typeface="+mj-lt"/>
              <a:buAutoNum type="arabicPeriod"/>
            </a:pP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login-</a:t>
            </a:r>
            <a:r>
              <a:rPr lang="en-US" sz="1200" dirty="0" err="1">
                <a:solidFill>
                  <a:srgbClr val="000000">
                    <a:lumMod val="65000"/>
                    <a:lumOff val="35000"/>
                  </a:srgbClr>
                </a:solidFill>
                <a:latin typeface="微软雅黑" panose="020B0503020204020204" pitchFamily="34" charset="-122"/>
                <a:ea typeface="微软雅黑" panose="020B0503020204020204" pitchFamily="34" charset="-122"/>
              </a:rPr>
              <a:t>error.jsp</a:t>
            </a:r>
            <a:endParaRPr lang="en-US" sz="1200" dirty="0">
              <a:solidFill>
                <a:srgbClr val="000000">
                  <a:lumMod val="65000"/>
                  <a:lumOff val="35000"/>
                </a:srgbClr>
              </a:solidFill>
              <a:latin typeface="微软雅黑" panose="020B0503020204020204" pitchFamily="34" charset="-122"/>
              <a:ea typeface="微软雅黑" panose="020B0503020204020204" pitchFamily="34" charset="-122"/>
            </a:endParaRPr>
          </a:p>
          <a:p>
            <a:pPr marL="228600" lvl="0" indent="-228600" fontAlgn="base">
              <a:buFont typeface="+mj-lt"/>
              <a:buAutoNum type="arabicPeriod"/>
            </a:pP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web.xml</a:t>
            </a:r>
          </a:p>
          <a:p>
            <a:pPr fontAlgn="base">
              <a:lnSpc>
                <a:spcPct val="150000"/>
              </a:lnSpc>
            </a:pP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Where </a:t>
            </a:r>
            <a:r>
              <a:rPr lang="en-US" sz="1200" dirty="0" err="1">
                <a:solidFill>
                  <a:srgbClr val="000000">
                    <a:lumMod val="65000"/>
                    <a:lumOff val="35000"/>
                  </a:srgbClr>
                </a:solidFill>
                <a:latin typeface="微软雅黑" panose="020B0503020204020204" pitchFamily="34" charset="-122"/>
                <a:ea typeface="微软雅黑" panose="020B0503020204020204" pitchFamily="34" charset="-122"/>
              </a:rPr>
              <a:t>index.jsp</a:t>
            </a: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 helps us to get the input from the user. ControllerServlet.java acts as a controller, login-</a:t>
            </a:r>
            <a:r>
              <a:rPr lang="en-US" sz="1200" dirty="0" err="1">
                <a:solidFill>
                  <a:srgbClr val="000000">
                    <a:lumMod val="65000"/>
                    <a:lumOff val="35000"/>
                  </a:srgbClr>
                </a:solidFill>
                <a:latin typeface="微软雅黑" panose="020B0503020204020204" pitchFamily="34" charset="-122"/>
                <a:ea typeface="微软雅黑" panose="020B0503020204020204" pitchFamily="34" charset="-122"/>
              </a:rPr>
              <a:t>success.jsp</a:t>
            </a: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 and login-</a:t>
            </a:r>
            <a:r>
              <a:rPr lang="en-US" sz="1200" dirty="0" err="1">
                <a:solidFill>
                  <a:srgbClr val="000000">
                    <a:lumMod val="65000"/>
                    <a:lumOff val="35000"/>
                  </a:srgbClr>
                </a:solidFill>
                <a:latin typeface="微软雅黑" panose="020B0503020204020204" pitchFamily="34" charset="-122"/>
                <a:ea typeface="微软雅黑" panose="020B0503020204020204" pitchFamily="34" charset="-122"/>
              </a:rPr>
              <a:t>error.jsp</a:t>
            </a: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 file acts as a view component. Login-</a:t>
            </a:r>
            <a:r>
              <a:rPr lang="en-US" sz="1200" dirty="0" err="1">
                <a:solidFill>
                  <a:srgbClr val="000000">
                    <a:lumMod val="65000"/>
                    <a:lumOff val="35000"/>
                  </a:srgbClr>
                </a:solidFill>
                <a:latin typeface="微软雅黑" panose="020B0503020204020204" pitchFamily="34" charset="-122"/>
                <a:ea typeface="微软雅黑" panose="020B0503020204020204" pitchFamily="34" charset="-122"/>
              </a:rPr>
              <a:t>success.jsp</a:t>
            </a: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 page will show the “Welcome” message if the user will successfully login whereas login-</a:t>
            </a:r>
            <a:r>
              <a:rPr lang="en-US" sz="1200" dirty="0" err="1">
                <a:solidFill>
                  <a:srgbClr val="000000">
                    <a:lumMod val="65000"/>
                    <a:lumOff val="35000"/>
                  </a:srgbClr>
                </a:solidFill>
                <a:latin typeface="微软雅黑" panose="020B0503020204020204" pitchFamily="34" charset="-122"/>
                <a:ea typeface="微软雅黑" panose="020B0503020204020204" pitchFamily="34" charset="-122"/>
              </a:rPr>
              <a:t>error.jsp</a:t>
            </a: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 page will show the error message and returns you back to the </a:t>
            </a:r>
            <a:r>
              <a:rPr lang="en-US" sz="1200" dirty="0" err="1">
                <a:solidFill>
                  <a:srgbClr val="000000">
                    <a:lumMod val="65000"/>
                    <a:lumOff val="35000"/>
                  </a:srgbClr>
                </a:solidFill>
                <a:latin typeface="微软雅黑" panose="020B0503020204020204" pitchFamily="34" charset="-122"/>
                <a:ea typeface="微软雅黑" panose="020B0503020204020204" pitchFamily="34" charset="-122"/>
              </a:rPr>
              <a:t>index.jsp</a:t>
            </a: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 page. LoginBean.java acts as a Model Layer and a web.xml file is used to mapping the servlet.</a:t>
            </a:r>
          </a:p>
          <a:p>
            <a:pPr lvl="0" fontAlgn="base"/>
            <a:endParaRPr lang="en-US" sz="1200" dirty="0">
              <a:solidFill>
                <a:srgbClr val="000000">
                  <a:lumMod val="65000"/>
                  <a:lumOff val="35000"/>
                </a:srgbClr>
              </a:solidFill>
              <a:latin typeface="微软雅黑" panose="020B0503020204020204" pitchFamily="34" charset="-122"/>
              <a:ea typeface="微软雅黑" panose="020B0503020204020204" pitchFamily="34" charset="-122"/>
            </a:endParaRPr>
          </a:p>
          <a:p>
            <a:pPr>
              <a:lnSpc>
                <a:spcPct val="150000"/>
              </a:lnSpc>
            </a:pPr>
            <a:endParaRPr lang="en-US" sz="1200" dirty="0">
              <a:solidFill>
                <a:srgbClr val="000000">
                  <a:lumMod val="65000"/>
                  <a:lumOff val="3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22047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草&#10;&#10;描述已自动生成">
            <a:extLst>
              <a:ext uri="{FF2B5EF4-FFF2-40B4-BE49-F238E27FC236}">
                <a16:creationId xmlns:a16="http://schemas.microsoft.com/office/drawing/2014/main" id="{1880C34F-3DBA-43E5-9DF7-5F58BB8C48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060" r="34060"/>
          <a:stretch>
            <a:fillRect/>
          </a:stretch>
        </p:blipFill>
        <p:spPr>
          <a:xfrm>
            <a:off x="8420896" y="0"/>
            <a:ext cx="3771103" cy="6858000"/>
          </a:xfrm>
        </p:spPr>
      </p:pic>
      <p:sp>
        <p:nvSpPr>
          <p:cNvPr id="4" name="Rectangle 3"/>
          <p:cNvSpPr/>
          <p:nvPr/>
        </p:nvSpPr>
        <p:spPr>
          <a:xfrm>
            <a:off x="6401000" y="0"/>
            <a:ext cx="201989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9" name="TextBox 8"/>
          <p:cNvSpPr txBox="1"/>
          <p:nvPr/>
        </p:nvSpPr>
        <p:spPr>
          <a:xfrm>
            <a:off x="6565795" y="1901685"/>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0" name="Shape 3664"/>
          <p:cNvSpPr/>
          <p:nvPr/>
        </p:nvSpPr>
        <p:spPr>
          <a:xfrm>
            <a:off x="7029236" y="119230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endParaRPr dirty="0">
              <a:solidFill>
                <a:schemeClr val="bg1"/>
              </a:solidFill>
              <a:latin typeface="微软雅黑" panose="020B0503020204020204" pitchFamily="34" charset="-122"/>
            </a:endParaRPr>
          </a:p>
        </p:txBody>
      </p:sp>
      <p:sp>
        <p:nvSpPr>
          <p:cNvPr id="11" name="TextBox 10"/>
          <p:cNvSpPr txBox="1"/>
          <p:nvPr/>
        </p:nvSpPr>
        <p:spPr>
          <a:xfrm>
            <a:off x="6565793" y="3765978"/>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3" name="TextBox 12"/>
          <p:cNvSpPr txBox="1"/>
          <p:nvPr/>
        </p:nvSpPr>
        <p:spPr>
          <a:xfrm>
            <a:off x="6565793" y="5630272"/>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5" name="Shape 3717"/>
          <p:cNvSpPr/>
          <p:nvPr/>
        </p:nvSpPr>
        <p:spPr>
          <a:xfrm>
            <a:off x="7040120" y="3056599"/>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6" name="Shape 3660"/>
          <p:cNvSpPr/>
          <p:nvPr/>
        </p:nvSpPr>
        <p:spPr>
          <a:xfrm>
            <a:off x="7029236" y="4920892"/>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7" name="TextBox 16"/>
          <p:cNvSpPr txBox="1"/>
          <p:nvPr/>
        </p:nvSpPr>
        <p:spPr>
          <a:xfrm>
            <a:off x="533622" y="338867"/>
            <a:ext cx="5333757" cy="954107"/>
          </a:xfrm>
          <a:prstGeom prst="rect">
            <a:avLst/>
          </a:prstGeom>
          <a:noFill/>
        </p:spPr>
        <p:txBody>
          <a:bodyPr wrap="square" lIns="0" rIns="0" rtlCol="0">
            <a:spAutoFit/>
          </a:bodyPr>
          <a:lstStyle/>
          <a:p>
            <a:pPr lvl="0">
              <a:lnSpc>
                <a:spcPct val="80000"/>
              </a:lnSpc>
            </a:pPr>
            <a:r>
              <a:rPr lang="en-US" sz="3500" b="1" dirty="0">
                <a:latin typeface="微软雅黑" panose="020B0503020204020204" pitchFamily="34" charset="-122"/>
                <a:ea typeface="微软雅黑" panose="020B0503020204020204" pitchFamily="34" charset="-122"/>
                <a:cs typeface="Montserrat SemiBold" charset="0"/>
              </a:rPr>
              <a:t>Java Server Pages (JSP) with Spring MVC View</a:t>
            </a:r>
          </a:p>
        </p:txBody>
      </p:sp>
      <p:sp>
        <p:nvSpPr>
          <p:cNvPr id="14" name="TextBox 13">
            <a:extLst>
              <a:ext uri="{FF2B5EF4-FFF2-40B4-BE49-F238E27FC236}">
                <a16:creationId xmlns:a16="http://schemas.microsoft.com/office/drawing/2014/main" id="{57E9E1D3-37A0-4F42-B9DC-8D3E1AE35A35}"/>
              </a:ext>
            </a:extLst>
          </p:cNvPr>
          <p:cNvSpPr txBox="1"/>
          <p:nvPr/>
        </p:nvSpPr>
        <p:spPr>
          <a:xfrm>
            <a:off x="471317" y="1348108"/>
            <a:ext cx="2158580" cy="288220"/>
          </a:xfrm>
          <a:prstGeom prst="rect">
            <a:avLst/>
          </a:prstGeom>
          <a:noFill/>
        </p:spPr>
        <p:txBody>
          <a:bodyPr wrap="square">
            <a:spAutoFit/>
          </a:bodyPr>
          <a:lstStyle/>
          <a:p>
            <a:pPr marL="0" marR="0" algn="just" fontAlgn="base">
              <a:lnSpc>
                <a:spcPct val="115000"/>
              </a:lnSpc>
              <a:spcBef>
                <a:spcPts val="0"/>
              </a:spcBef>
              <a:spcAft>
                <a:spcPts val="0"/>
              </a:spcAft>
            </a:pPr>
            <a:r>
              <a:rPr lang="en-US" sz="1200" dirty="0" err="1">
                <a:solidFill>
                  <a:srgbClr val="000000">
                    <a:lumMod val="65000"/>
                    <a:lumOff val="35000"/>
                  </a:srgbClr>
                </a:solidFill>
                <a:latin typeface="微软雅黑" panose="020B0503020204020204" pitchFamily="34" charset="-122"/>
                <a:ea typeface="微软雅黑" panose="020B0503020204020204" pitchFamily="34" charset="-122"/>
              </a:rPr>
              <a:t>index.jsp</a:t>
            </a:r>
            <a:endParaRPr lang="en-US" sz="1200" dirty="0">
              <a:solidFill>
                <a:srgbClr val="000000">
                  <a:lumMod val="65000"/>
                  <a:lumOff val="35000"/>
                </a:srgbClr>
              </a:solidFill>
              <a:latin typeface="微软雅黑" panose="020B0503020204020204" pitchFamily="34" charset="-122"/>
              <a:ea typeface="微软雅黑" panose="020B0503020204020204" pitchFamily="34" charset="-122"/>
            </a:endParaRPr>
          </a:p>
        </p:txBody>
      </p:sp>
      <p:sp>
        <p:nvSpPr>
          <p:cNvPr id="18" name="TextBox 17">
            <a:extLst>
              <a:ext uri="{FF2B5EF4-FFF2-40B4-BE49-F238E27FC236}">
                <a16:creationId xmlns:a16="http://schemas.microsoft.com/office/drawing/2014/main" id="{BE2A3225-528E-4813-81B6-3C1931ED8D8B}"/>
              </a:ext>
            </a:extLst>
          </p:cNvPr>
          <p:cNvSpPr txBox="1"/>
          <p:nvPr/>
        </p:nvSpPr>
        <p:spPr>
          <a:xfrm>
            <a:off x="486396" y="1793754"/>
            <a:ext cx="5022635" cy="3775393"/>
          </a:xfrm>
          <a:prstGeom prst="rect">
            <a:avLst/>
          </a:prstGeom>
          <a:noFill/>
        </p:spPr>
        <p:txBody>
          <a:bodyPr wrap="square">
            <a:spAutoFit/>
          </a:bodyPr>
          <a:lstStyle/>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&lt;html&gt;</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&lt;head&gt;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&lt;meta charset="ISO-8859-1"&gt;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&lt;title&gt;Insert title here&lt;/title&gt;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&lt;/head&gt;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&lt;body&gt;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&lt;form action="</a:t>
            </a:r>
            <a:r>
              <a:rPr lang="en-US" sz="1200" dirty="0" err="1">
                <a:effectLst/>
                <a:latin typeface="Microsoft YaHei" panose="020B0503020204020204" pitchFamily="34" charset="-122"/>
                <a:ea typeface="Microsoft YaHei" panose="020B0503020204020204" pitchFamily="34" charset="-122"/>
                <a:cs typeface="Microsoft Himalaya" panose="01010100010101010101" pitchFamily="2" charset="0"/>
              </a:rPr>
              <a:t>ControllerServlet</a:t>
            </a: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 method="post"&gt;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Name:&lt;input type="text" name="name"&gt;&lt;</a:t>
            </a:r>
            <a:r>
              <a:rPr lang="en-US" sz="1200" dirty="0" err="1">
                <a:effectLst/>
                <a:latin typeface="Microsoft YaHei" panose="020B0503020204020204" pitchFamily="34" charset="-122"/>
                <a:ea typeface="Microsoft YaHei" panose="020B0503020204020204" pitchFamily="34" charset="-122"/>
                <a:cs typeface="Microsoft Himalaya" panose="01010100010101010101" pitchFamily="2" charset="0"/>
              </a:rPr>
              <a:t>br</a:t>
            </a: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&gt; Password:&lt;input</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type="password" name="password"&gt;&lt;</a:t>
            </a:r>
            <a:r>
              <a:rPr lang="en-US" sz="1200" dirty="0" err="1">
                <a:effectLst/>
                <a:latin typeface="Microsoft YaHei" panose="020B0503020204020204" pitchFamily="34" charset="-122"/>
                <a:ea typeface="Microsoft YaHei" panose="020B0503020204020204" pitchFamily="34" charset="-122"/>
                <a:cs typeface="Microsoft Himalaya" panose="01010100010101010101" pitchFamily="2" charset="0"/>
              </a:rPr>
              <a:t>br</a:t>
            </a: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&gt; &lt;input</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type="submit" value="login"&gt;</a:t>
            </a:r>
          </a:p>
          <a:p>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&lt;/form&gt;</a:t>
            </a:r>
          </a:p>
          <a:p>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&lt;/body&gt; </a:t>
            </a:r>
          </a:p>
          <a:p>
            <a:r>
              <a:rPr lang="en-US" sz="1200" dirty="0">
                <a:effectLst/>
                <a:latin typeface="Microsoft YaHei" panose="020B0503020204020204" pitchFamily="34" charset="-122"/>
                <a:ea typeface="Microsoft YaHei" panose="020B0503020204020204" pitchFamily="34" charset="-122"/>
                <a:cs typeface="Microsoft Himalaya" panose="01010100010101010101" pitchFamily="2" charset="0"/>
              </a:rPr>
              <a:t>&lt;/html&gt; </a:t>
            </a:r>
            <a:endParaRPr lang="en-US" sz="1200" dirty="0">
              <a:latin typeface="Microsoft YaHei" panose="020B0503020204020204" pitchFamily="34" charset="-122"/>
              <a:ea typeface="Microsoft YaHei" panose="020B0503020204020204" pitchFamily="34" charset="-122"/>
              <a:cs typeface="Microsoft Himalaya" panose="01010100010101010101" pitchFamily="2" charset="0"/>
            </a:endParaRPr>
          </a:p>
        </p:txBody>
      </p:sp>
    </p:spTree>
    <p:extLst>
      <p:ext uri="{BB962C8B-B14F-4D97-AF65-F5344CB8AC3E}">
        <p14:creationId xmlns:p14="http://schemas.microsoft.com/office/powerpoint/2010/main" val="41889137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餐桌, 美食, 室内&#10;&#10;描述已自动生成">
            <a:extLst>
              <a:ext uri="{FF2B5EF4-FFF2-40B4-BE49-F238E27FC236}">
                <a16:creationId xmlns:a16="http://schemas.microsoft.com/office/drawing/2014/main" id="{F46BE895-5CCB-4504-AF0B-0EFF590B4949}"/>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16839" b="16839"/>
          <a:stretch>
            <a:fillRect/>
          </a:stretch>
        </p:blipFill>
        <p:spPr>
          <a:xfrm>
            <a:off x="560219" y="2398644"/>
            <a:ext cx="2411898" cy="2411896"/>
          </a:xfrm>
        </p:spPr>
      </p:pic>
      <p:pic>
        <p:nvPicPr>
          <p:cNvPr id="8" name="图片占位符 7">
            <a:extLst>
              <a:ext uri="{FF2B5EF4-FFF2-40B4-BE49-F238E27FC236}">
                <a16:creationId xmlns:a16="http://schemas.microsoft.com/office/drawing/2014/main" id="{365DE299-EF34-4113-8490-FABB273F56B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6682" b="16682"/>
          <a:stretch>
            <a:fillRect/>
          </a:stretch>
        </p:blipFill>
        <p:spPr>
          <a:xfrm>
            <a:off x="3465683" y="2398644"/>
            <a:ext cx="2411898" cy="2411896"/>
          </a:xfrm>
        </p:spPr>
      </p:pic>
      <p:pic>
        <p:nvPicPr>
          <p:cNvPr id="27" name="图片占位符 26" descr="图片包含 草&#10;&#10;描述已自动生成">
            <a:extLst>
              <a:ext uri="{FF2B5EF4-FFF2-40B4-BE49-F238E27FC236}">
                <a16:creationId xmlns:a16="http://schemas.microsoft.com/office/drawing/2014/main" id="{4E3EC544-6312-42D4-9ADD-ED4BF92DB58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2204" r="22204"/>
          <a:stretch>
            <a:fillRect/>
          </a:stretch>
        </p:blipFill>
        <p:spPr>
          <a:xfrm>
            <a:off x="9218505" y="2398644"/>
            <a:ext cx="2411898" cy="2411896"/>
          </a:xfrm>
        </p:spPr>
      </p:pic>
      <p:sp>
        <p:nvSpPr>
          <p:cNvPr id="18" name="TextBox 17"/>
          <p:cNvSpPr txBox="1"/>
          <p:nvPr/>
        </p:nvSpPr>
        <p:spPr>
          <a:xfrm>
            <a:off x="2036096" y="1149760"/>
            <a:ext cx="8141574" cy="584775"/>
          </a:xfrm>
          <a:prstGeom prst="rect">
            <a:avLst/>
          </a:prstGeom>
          <a:noFill/>
        </p:spPr>
        <p:txBody>
          <a:bodyPr wrap="square" lIns="0" rIns="0" rtlCol="0">
            <a:spAutoFit/>
          </a:bodyPr>
          <a:lstStyle/>
          <a:p>
            <a:pPr algn="ctr">
              <a:lnSpc>
                <a:spcPct val="80000"/>
              </a:lnSpc>
            </a:pPr>
            <a:r>
              <a:rPr lang="en-US" sz="4000" b="1" dirty="0">
                <a:latin typeface="微软雅黑" panose="020B0503020204020204" pitchFamily="34" charset="-122"/>
                <a:ea typeface="微软雅黑" panose="020B0503020204020204" pitchFamily="34" charset="-122"/>
                <a:cs typeface="Montserrat SemiBold" charset="0"/>
              </a:rPr>
              <a:t>Our Team</a:t>
            </a:r>
          </a:p>
        </p:txBody>
      </p:sp>
      <p:sp>
        <p:nvSpPr>
          <p:cNvPr id="19" name="TextBox 18"/>
          <p:cNvSpPr txBox="1"/>
          <p:nvPr/>
        </p:nvSpPr>
        <p:spPr>
          <a:xfrm>
            <a:off x="2036096" y="674460"/>
            <a:ext cx="8141574" cy="278346"/>
          </a:xfrm>
          <a:prstGeom prst="rect">
            <a:avLst/>
          </a:prstGeom>
          <a:noFill/>
        </p:spPr>
        <p:txBody>
          <a:bodyPr wrap="square" lIns="0" rIns="0" rtlCol="0">
            <a:spAutoFit/>
          </a:bodyPr>
          <a:lstStyle/>
          <a:p>
            <a:pPr algn="ctr">
              <a:lnSpc>
                <a:spcPct val="80000"/>
              </a:lnSpc>
            </a:pPr>
            <a:r>
              <a:rPr lang="en-US" sz="1500" spc="600" dirty="0">
                <a:latin typeface="Montserrat" charset="0"/>
                <a:ea typeface="Montserrat" charset="0"/>
                <a:cs typeface="Montserrat" charset="0"/>
              </a:rPr>
              <a:t>ABOUT</a:t>
            </a:r>
          </a:p>
        </p:txBody>
      </p:sp>
      <p:sp>
        <p:nvSpPr>
          <p:cNvPr id="20" name="TextBox 19"/>
          <p:cNvSpPr txBox="1"/>
          <p:nvPr/>
        </p:nvSpPr>
        <p:spPr>
          <a:xfrm>
            <a:off x="1378894" y="5447611"/>
            <a:ext cx="769442" cy="246221"/>
          </a:xfrm>
          <a:prstGeom prst="rect">
            <a:avLst/>
          </a:prstGeom>
          <a:noFill/>
        </p:spPr>
        <p:txBody>
          <a:bodyPr wrap="none" lIns="0" rIns="0" rtlCol="0">
            <a:spAutoFit/>
          </a:bodyPr>
          <a:lstStyle/>
          <a:p>
            <a:pPr algn="ctr"/>
            <a:r>
              <a:rPr lang="en-US" sz="1000" spc="300" dirty="0">
                <a:solidFill>
                  <a:schemeClr val="tx1">
                    <a:alpha val="70000"/>
                  </a:schemeClr>
                </a:solidFill>
                <a:latin typeface="Montserrat" charset="0"/>
                <a:ea typeface="Montserrat" charset="0"/>
                <a:cs typeface="Montserrat" charset="0"/>
              </a:rPr>
              <a:t>LEADER</a:t>
            </a:r>
          </a:p>
        </p:txBody>
      </p:sp>
      <p:sp>
        <p:nvSpPr>
          <p:cNvPr id="21" name="TextBox 20"/>
          <p:cNvSpPr txBox="1"/>
          <p:nvPr/>
        </p:nvSpPr>
        <p:spPr>
          <a:xfrm>
            <a:off x="769751" y="5137100"/>
            <a:ext cx="1987725" cy="338554"/>
          </a:xfrm>
          <a:prstGeom prst="rect">
            <a:avLst/>
          </a:prstGeom>
          <a:noFill/>
        </p:spPr>
        <p:txBody>
          <a:bodyPr wrap="none" lIns="0" rIns="0" rtlCol="0">
            <a:spAutoFit/>
          </a:bodyPr>
          <a:lstStyle/>
          <a:p>
            <a:pPr algn="ctr"/>
            <a:r>
              <a:rPr lang="en-US" sz="1600" b="1" spc="300" dirty="0">
                <a:latin typeface="微软雅黑" panose="020B0503020204020204" pitchFamily="34" charset="-122"/>
                <a:ea typeface="微软雅黑" panose="020B0503020204020204" pitchFamily="34" charset="-122"/>
                <a:cs typeface="Montserrat SemiBold" charset="0"/>
              </a:rPr>
              <a:t>TRUONG DINH</a:t>
            </a:r>
          </a:p>
        </p:txBody>
      </p:sp>
      <p:sp>
        <p:nvSpPr>
          <p:cNvPr id="22" name="TextBox 21"/>
          <p:cNvSpPr txBox="1"/>
          <p:nvPr/>
        </p:nvSpPr>
        <p:spPr>
          <a:xfrm>
            <a:off x="4263947" y="5447611"/>
            <a:ext cx="836769" cy="246221"/>
          </a:xfrm>
          <a:prstGeom prst="rect">
            <a:avLst/>
          </a:prstGeom>
          <a:noFill/>
        </p:spPr>
        <p:txBody>
          <a:bodyPr wrap="none" lIns="0" rIns="0" rtlCol="0">
            <a:spAutoFit/>
          </a:bodyPr>
          <a:lstStyle/>
          <a:p>
            <a:pPr algn="ctr"/>
            <a:r>
              <a:rPr lang="en-US" sz="1000" spc="300" dirty="0">
                <a:solidFill>
                  <a:schemeClr val="tx1">
                    <a:alpha val="70000"/>
                  </a:schemeClr>
                </a:solidFill>
                <a:latin typeface="Montserrat" charset="0"/>
                <a:ea typeface="Montserrat" charset="0"/>
                <a:cs typeface="Montserrat" charset="0"/>
              </a:rPr>
              <a:t>MEMBER</a:t>
            </a:r>
          </a:p>
        </p:txBody>
      </p:sp>
      <p:sp>
        <p:nvSpPr>
          <p:cNvPr id="23" name="TextBox 22"/>
          <p:cNvSpPr txBox="1"/>
          <p:nvPr/>
        </p:nvSpPr>
        <p:spPr>
          <a:xfrm>
            <a:off x="3838795" y="5137100"/>
            <a:ext cx="1687065" cy="338554"/>
          </a:xfrm>
          <a:prstGeom prst="rect">
            <a:avLst/>
          </a:prstGeom>
          <a:noFill/>
        </p:spPr>
        <p:txBody>
          <a:bodyPr wrap="none" lIns="0" rIns="0" rtlCol="0">
            <a:spAutoFit/>
          </a:bodyPr>
          <a:lstStyle/>
          <a:p>
            <a:pPr algn="ctr"/>
            <a:r>
              <a:rPr lang="en-US" sz="1600" b="1" spc="300" dirty="0">
                <a:latin typeface="微软雅黑" panose="020B0503020204020204" pitchFamily="34" charset="-122"/>
                <a:ea typeface="微软雅黑" panose="020B0503020204020204" pitchFamily="34" charset="-122"/>
                <a:cs typeface="Montserrat SemiBold" charset="0"/>
              </a:rPr>
              <a:t>LONG DINH </a:t>
            </a:r>
          </a:p>
        </p:txBody>
      </p:sp>
      <p:sp>
        <p:nvSpPr>
          <p:cNvPr id="24" name="TextBox 23"/>
          <p:cNvSpPr txBox="1"/>
          <p:nvPr/>
        </p:nvSpPr>
        <p:spPr>
          <a:xfrm>
            <a:off x="10030018" y="5447611"/>
            <a:ext cx="836769" cy="246221"/>
          </a:xfrm>
          <a:prstGeom prst="rect">
            <a:avLst/>
          </a:prstGeom>
          <a:noFill/>
        </p:spPr>
        <p:txBody>
          <a:bodyPr wrap="none" lIns="0" rIns="0" rtlCol="0">
            <a:spAutoFit/>
          </a:bodyPr>
          <a:lstStyle/>
          <a:p>
            <a:pPr algn="ctr"/>
            <a:r>
              <a:rPr lang="en-US" sz="1000" spc="300" dirty="0">
                <a:solidFill>
                  <a:schemeClr val="tx1">
                    <a:alpha val="70000"/>
                  </a:schemeClr>
                </a:solidFill>
                <a:latin typeface="Montserrat" charset="0"/>
                <a:ea typeface="Montserrat" charset="0"/>
                <a:cs typeface="Montserrat" charset="0"/>
              </a:rPr>
              <a:t>MEMBER</a:t>
            </a:r>
          </a:p>
        </p:txBody>
      </p:sp>
      <p:sp>
        <p:nvSpPr>
          <p:cNvPr id="25" name="TextBox 24"/>
          <p:cNvSpPr txBox="1"/>
          <p:nvPr/>
        </p:nvSpPr>
        <p:spPr>
          <a:xfrm>
            <a:off x="9607629" y="5137100"/>
            <a:ext cx="1681551" cy="338554"/>
          </a:xfrm>
          <a:prstGeom prst="rect">
            <a:avLst/>
          </a:prstGeom>
          <a:noFill/>
        </p:spPr>
        <p:txBody>
          <a:bodyPr wrap="none" lIns="0" rIns="0" rtlCol="0">
            <a:spAutoFit/>
          </a:bodyPr>
          <a:lstStyle/>
          <a:p>
            <a:pPr algn="ctr"/>
            <a:r>
              <a:rPr lang="en-US" sz="1600" b="1" spc="300" dirty="0">
                <a:latin typeface="微软雅黑" panose="020B0503020204020204" pitchFamily="34" charset="-122"/>
                <a:ea typeface="微软雅黑" panose="020B0503020204020204" pitchFamily="34" charset="-122"/>
                <a:cs typeface="Montserrat SemiBold" charset="0"/>
              </a:rPr>
              <a:t>DUY DUONG</a:t>
            </a:r>
          </a:p>
        </p:txBody>
      </p:sp>
      <p:pic>
        <p:nvPicPr>
          <p:cNvPr id="16" name="图片占位符 7">
            <a:extLst>
              <a:ext uri="{FF2B5EF4-FFF2-40B4-BE49-F238E27FC236}">
                <a16:creationId xmlns:a16="http://schemas.microsoft.com/office/drawing/2014/main" id="{67BCD903-64E3-461A-BF9F-A1DDAC781953}"/>
              </a:ext>
            </a:extLst>
          </p:cNvPr>
          <p:cNvPicPr>
            <a:picLocks noChangeAspect="1"/>
          </p:cNvPicPr>
          <p:nvPr/>
        </p:nvPicPr>
        <p:blipFill>
          <a:blip r:embed="rId3" cstate="print">
            <a:extLst>
              <a:ext uri="{28A0092B-C50C-407E-A947-70E740481C1C}">
                <a14:useLocalDpi xmlns:a14="http://schemas.microsoft.com/office/drawing/2010/main" val="0"/>
              </a:ext>
            </a:extLst>
          </a:blip>
          <a:srcRect t="16682" b="16682"/>
          <a:stretch>
            <a:fillRect/>
          </a:stretch>
        </p:blipFill>
        <p:spPr>
          <a:xfrm>
            <a:off x="6342094" y="2398644"/>
            <a:ext cx="2411898" cy="2411896"/>
          </a:xfrm>
          <a:prstGeom prst="rect">
            <a:avLst/>
          </a:prstGeom>
          <a:pattFill prst="pct5">
            <a:fgClr>
              <a:schemeClr val="bg1">
                <a:lumMod val="75000"/>
              </a:schemeClr>
            </a:fgClr>
            <a:bgClr>
              <a:schemeClr val="bg1"/>
            </a:bgClr>
          </a:pattFill>
        </p:spPr>
      </p:pic>
      <p:sp>
        <p:nvSpPr>
          <p:cNvPr id="17" name="TextBox 16">
            <a:extLst>
              <a:ext uri="{FF2B5EF4-FFF2-40B4-BE49-F238E27FC236}">
                <a16:creationId xmlns:a16="http://schemas.microsoft.com/office/drawing/2014/main" id="{A4708DDA-FB51-4B6C-937B-ADD1CECD9CAE}"/>
              </a:ext>
            </a:extLst>
          </p:cNvPr>
          <p:cNvSpPr txBox="1"/>
          <p:nvPr/>
        </p:nvSpPr>
        <p:spPr>
          <a:xfrm>
            <a:off x="7140358" y="5447611"/>
            <a:ext cx="836769" cy="246221"/>
          </a:xfrm>
          <a:prstGeom prst="rect">
            <a:avLst/>
          </a:prstGeom>
          <a:noFill/>
        </p:spPr>
        <p:txBody>
          <a:bodyPr wrap="none" lIns="0" rIns="0" rtlCol="0">
            <a:spAutoFit/>
          </a:bodyPr>
          <a:lstStyle/>
          <a:p>
            <a:pPr algn="ctr"/>
            <a:r>
              <a:rPr lang="en-US" sz="1000" spc="300" dirty="0">
                <a:solidFill>
                  <a:schemeClr val="tx1">
                    <a:alpha val="70000"/>
                  </a:schemeClr>
                </a:solidFill>
                <a:latin typeface="Montserrat" charset="0"/>
                <a:ea typeface="Montserrat" charset="0"/>
                <a:cs typeface="Montserrat" charset="0"/>
              </a:rPr>
              <a:t>MEMBER</a:t>
            </a:r>
          </a:p>
        </p:txBody>
      </p:sp>
      <p:sp>
        <p:nvSpPr>
          <p:cNvPr id="26" name="TextBox 25">
            <a:extLst>
              <a:ext uri="{FF2B5EF4-FFF2-40B4-BE49-F238E27FC236}">
                <a16:creationId xmlns:a16="http://schemas.microsoft.com/office/drawing/2014/main" id="{C1EAD02C-1DAE-46A2-8EE0-04CAA313353C}"/>
              </a:ext>
            </a:extLst>
          </p:cNvPr>
          <p:cNvSpPr txBox="1"/>
          <p:nvPr/>
        </p:nvSpPr>
        <p:spPr>
          <a:xfrm>
            <a:off x="7126729" y="5137100"/>
            <a:ext cx="864019" cy="338554"/>
          </a:xfrm>
          <a:prstGeom prst="rect">
            <a:avLst/>
          </a:prstGeom>
          <a:noFill/>
        </p:spPr>
        <p:txBody>
          <a:bodyPr wrap="none" lIns="0" rIns="0" rtlCol="0">
            <a:spAutoFit/>
          </a:bodyPr>
          <a:lstStyle/>
          <a:p>
            <a:pPr algn="ctr"/>
            <a:r>
              <a:rPr lang="en-US" sz="1600" b="1" spc="300" dirty="0">
                <a:latin typeface="微软雅黑" panose="020B0503020204020204" pitchFamily="34" charset="-122"/>
                <a:ea typeface="微软雅黑" panose="020B0503020204020204" pitchFamily="34" charset="-122"/>
                <a:cs typeface="Montserrat SemiBold" charset="0"/>
              </a:rPr>
              <a:t>TUAN </a:t>
            </a:r>
          </a:p>
        </p:txBody>
      </p:sp>
    </p:spTree>
    <p:extLst>
      <p:ext uri="{BB962C8B-B14F-4D97-AF65-F5344CB8AC3E}">
        <p14:creationId xmlns:p14="http://schemas.microsoft.com/office/powerpoint/2010/main" val="14979826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草&#10;&#10;描述已自动生成">
            <a:extLst>
              <a:ext uri="{FF2B5EF4-FFF2-40B4-BE49-F238E27FC236}">
                <a16:creationId xmlns:a16="http://schemas.microsoft.com/office/drawing/2014/main" id="{1880C34F-3DBA-43E5-9DF7-5F58BB8C48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060" r="34060"/>
          <a:stretch>
            <a:fillRect/>
          </a:stretch>
        </p:blipFill>
        <p:spPr>
          <a:xfrm>
            <a:off x="8420896" y="0"/>
            <a:ext cx="3771103" cy="6858000"/>
          </a:xfrm>
        </p:spPr>
      </p:pic>
      <p:sp>
        <p:nvSpPr>
          <p:cNvPr id="4" name="Rectangle 3"/>
          <p:cNvSpPr/>
          <p:nvPr/>
        </p:nvSpPr>
        <p:spPr>
          <a:xfrm>
            <a:off x="6401000" y="0"/>
            <a:ext cx="201989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9" name="TextBox 8"/>
          <p:cNvSpPr txBox="1"/>
          <p:nvPr/>
        </p:nvSpPr>
        <p:spPr>
          <a:xfrm>
            <a:off x="6565795" y="1901685"/>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0" name="Shape 3664"/>
          <p:cNvSpPr/>
          <p:nvPr/>
        </p:nvSpPr>
        <p:spPr>
          <a:xfrm>
            <a:off x="7029236" y="119230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endParaRPr dirty="0">
              <a:solidFill>
                <a:schemeClr val="bg1"/>
              </a:solidFill>
              <a:latin typeface="微软雅黑" panose="020B0503020204020204" pitchFamily="34" charset="-122"/>
            </a:endParaRPr>
          </a:p>
        </p:txBody>
      </p:sp>
      <p:sp>
        <p:nvSpPr>
          <p:cNvPr id="11" name="TextBox 10"/>
          <p:cNvSpPr txBox="1"/>
          <p:nvPr/>
        </p:nvSpPr>
        <p:spPr>
          <a:xfrm>
            <a:off x="6565793" y="3765978"/>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3" name="TextBox 12"/>
          <p:cNvSpPr txBox="1"/>
          <p:nvPr/>
        </p:nvSpPr>
        <p:spPr>
          <a:xfrm>
            <a:off x="6565793" y="5630272"/>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5" name="Shape 3717"/>
          <p:cNvSpPr/>
          <p:nvPr/>
        </p:nvSpPr>
        <p:spPr>
          <a:xfrm>
            <a:off x="7040120" y="3056599"/>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6" name="Shape 3660"/>
          <p:cNvSpPr/>
          <p:nvPr/>
        </p:nvSpPr>
        <p:spPr>
          <a:xfrm>
            <a:off x="7029236" y="4920892"/>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7" name="TextBox 16"/>
          <p:cNvSpPr txBox="1"/>
          <p:nvPr/>
        </p:nvSpPr>
        <p:spPr>
          <a:xfrm>
            <a:off x="533622" y="338867"/>
            <a:ext cx="5333757" cy="954107"/>
          </a:xfrm>
          <a:prstGeom prst="rect">
            <a:avLst/>
          </a:prstGeom>
          <a:noFill/>
        </p:spPr>
        <p:txBody>
          <a:bodyPr wrap="square" lIns="0" rIns="0" rtlCol="0">
            <a:spAutoFit/>
          </a:bodyPr>
          <a:lstStyle/>
          <a:p>
            <a:pPr lvl="0">
              <a:lnSpc>
                <a:spcPct val="80000"/>
              </a:lnSpc>
            </a:pPr>
            <a:r>
              <a:rPr lang="en-US" sz="3500" b="1" dirty="0">
                <a:latin typeface="微软雅黑" panose="020B0503020204020204" pitchFamily="34" charset="-122"/>
                <a:ea typeface="微软雅黑" panose="020B0503020204020204" pitchFamily="34" charset="-122"/>
                <a:cs typeface="Montserrat SemiBold" charset="0"/>
              </a:rPr>
              <a:t>Java Server Pages (JSP) with Spring MVC View</a:t>
            </a:r>
          </a:p>
        </p:txBody>
      </p:sp>
      <p:sp>
        <p:nvSpPr>
          <p:cNvPr id="14" name="TextBox 13">
            <a:extLst>
              <a:ext uri="{FF2B5EF4-FFF2-40B4-BE49-F238E27FC236}">
                <a16:creationId xmlns:a16="http://schemas.microsoft.com/office/drawing/2014/main" id="{57E9E1D3-37A0-4F42-B9DC-8D3E1AE35A35}"/>
              </a:ext>
            </a:extLst>
          </p:cNvPr>
          <p:cNvSpPr txBox="1"/>
          <p:nvPr/>
        </p:nvSpPr>
        <p:spPr>
          <a:xfrm>
            <a:off x="471317" y="1348108"/>
            <a:ext cx="2158580" cy="288220"/>
          </a:xfrm>
          <a:prstGeom prst="rect">
            <a:avLst/>
          </a:prstGeom>
          <a:noFill/>
        </p:spPr>
        <p:txBody>
          <a:bodyPr wrap="square">
            <a:spAutoFit/>
          </a:bodyPr>
          <a:lstStyle/>
          <a:p>
            <a:pPr algn="just" fontAlgn="base">
              <a:lnSpc>
                <a:spcPct val="115000"/>
              </a:lnSpc>
            </a:pP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LoginBean.java</a:t>
            </a:r>
          </a:p>
        </p:txBody>
      </p:sp>
      <p:sp>
        <p:nvSpPr>
          <p:cNvPr id="18" name="TextBox 17">
            <a:extLst>
              <a:ext uri="{FF2B5EF4-FFF2-40B4-BE49-F238E27FC236}">
                <a16:creationId xmlns:a16="http://schemas.microsoft.com/office/drawing/2014/main" id="{BE2A3225-528E-4813-81B6-3C1931ED8D8B}"/>
              </a:ext>
            </a:extLst>
          </p:cNvPr>
          <p:cNvSpPr txBox="1"/>
          <p:nvPr/>
        </p:nvSpPr>
        <p:spPr>
          <a:xfrm>
            <a:off x="471317" y="1674434"/>
            <a:ext cx="5022635" cy="5139869"/>
          </a:xfrm>
          <a:prstGeom prst="rect">
            <a:avLst/>
          </a:prstGeom>
          <a:noFill/>
        </p:spPr>
        <p:txBody>
          <a:bodyPr wrap="square">
            <a:spAutoFit/>
          </a:bodyPr>
          <a:lstStyle/>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public class </a:t>
            </a:r>
            <a:r>
              <a:rPr lang="en-US" sz="1200" dirty="0" err="1">
                <a:effectLst/>
                <a:latin typeface="Microsoft YaHei" panose="020B0503020204020204" pitchFamily="34" charset="-122"/>
                <a:ea typeface="Microsoft YaHei" panose="020B0503020204020204" pitchFamily="34" charset="-122"/>
                <a:cs typeface="Times New Roman" panose="02020603050405020304" pitchFamily="18" charset="0"/>
              </a:rPr>
              <a:t>LoginBean</a:t>
            </a: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private String name, password;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public String </a:t>
            </a:r>
            <a:r>
              <a:rPr lang="en-US" sz="1200" dirty="0" err="1">
                <a:effectLst/>
                <a:latin typeface="Microsoft YaHei" panose="020B0503020204020204" pitchFamily="34" charset="-122"/>
                <a:ea typeface="Microsoft YaHei" panose="020B0503020204020204" pitchFamily="34" charset="-122"/>
                <a:cs typeface="Times New Roman" panose="02020603050405020304" pitchFamily="18" charset="0"/>
              </a:rPr>
              <a:t>getName</a:t>
            </a: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 {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return name;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public void </a:t>
            </a:r>
            <a:r>
              <a:rPr lang="en-US" sz="1200" dirty="0" err="1">
                <a:effectLst/>
                <a:latin typeface="Microsoft YaHei" panose="020B0503020204020204" pitchFamily="34" charset="-122"/>
                <a:ea typeface="Microsoft YaHei" panose="020B0503020204020204" pitchFamily="34" charset="-122"/>
                <a:cs typeface="Times New Roman" panose="02020603050405020304" pitchFamily="18" charset="0"/>
              </a:rPr>
              <a:t>setName</a:t>
            </a: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(String name) {</a:t>
            </a:r>
          </a:p>
          <a:p>
            <a:pPr marL="0" marR="0" fontAlgn="base">
              <a:spcBef>
                <a:spcPts val="0"/>
              </a:spcBef>
              <a:spcAft>
                <a:spcPts val="1000"/>
              </a:spcAft>
            </a:pPr>
            <a:r>
              <a:rPr lang="en-US" sz="1200" dirty="0">
                <a:latin typeface="Microsoft YaHei" panose="020B0503020204020204" pitchFamily="34" charset="-122"/>
                <a:ea typeface="Microsoft YaHei" panose="020B0503020204020204" pitchFamily="34" charset="-122"/>
                <a:cs typeface="Times New Roman" panose="02020603050405020304" pitchFamily="18" charset="0"/>
              </a:rPr>
              <a:t>this</a:t>
            </a: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.name = name;</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public String </a:t>
            </a:r>
            <a:r>
              <a:rPr lang="en-US" sz="1200" dirty="0" err="1">
                <a:effectLst/>
                <a:latin typeface="Microsoft YaHei" panose="020B0503020204020204" pitchFamily="34" charset="-122"/>
                <a:ea typeface="Microsoft YaHei" panose="020B0503020204020204" pitchFamily="34" charset="-122"/>
                <a:cs typeface="Times New Roman" panose="02020603050405020304" pitchFamily="18" charset="0"/>
              </a:rPr>
              <a:t>getPassword</a:t>
            </a: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 {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return password; } </a:t>
            </a:r>
          </a:p>
          <a:p>
            <a:pPr marL="0" marR="0" fontAlgn="base">
              <a:spcBef>
                <a:spcPts val="0"/>
              </a:spcBef>
              <a:spcAft>
                <a:spcPts val="1000"/>
              </a:spcAft>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public void </a:t>
            </a:r>
            <a:r>
              <a:rPr lang="en-US" sz="1200" dirty="0" err="1">
                <a:effectLst/>
                <a:latin typeface="Microsoft YaHei" panose="020B0503020204020204" pitchFamily="34" charset="-122"/>
                <a:ea typeface="Microsoft YaHei" panose="020B0503020204020204" pitchFamily="34" charset="-122"/>
                <a:cs typeface="Times New Roman" panose="02020603050405020304" pitchFamily="18" charset="0"/>
              </a:rPr>
              <a:t>setPassword</a:t>
            </a: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(String password) { </a:t>
            </a:r>
          </a:p>
          <a:p>
            <a:pPr marL="0" marR="0" fontAlgn="base">
              <a:spcBef>
                <a:spcPts val="0"/>
              </a:spcBef>
              <a:spcAft>
                <a:spcPts val="1000"/>
              </a:spcAft>
            </a:pPr>
            <a:r>
              <a:rPr lang="en-US" sz="1200" dirty="0" err="1">
                <a:effectLst/>
                <a:latin typeface="Microsoft YaHei" panose="020B0503020204020204" pitchFamily="34" charset="-122"/>
                <a:ea typeface="Microsoft YaHei" panose="020B0503020204020204" pitchFamily="34" charset="-122"/>
                <a:cs typeface="Times New Roman" panose="02020603050405020304" pitchFamily="18" charset="0"/>
              </a:rPr>
              <a:t>this.password</a:t>
            </a: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 = password;</a:t>
            </a:r>
          </a:p>
          <a:p>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 </a:t>
            </a:r>
          </a:p>
          <a:p>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public </a:t>
            </a:r>
            <a:r>
              <a:rPr lang="en-US" sz="1200" dirty="0" err="1">
                <a:effectLst/>
                <a:latin typeface="Microsoft YaHei" panose="020B0503020204020204" pitchFamily="34" charset="-122"/>
                <a:ea typeface="Microsoft YaHei" panose="020B0503020204020204" pitchFamily="34" charset="-122"/>
                <a:cs typeface="Times New Roman" panose="02020603050405020304" pitchFamily="18" charset="0"/>
              </a:rPr>
              <a:t>boolean</a:t>
            </a: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 validate() { </a:t>
            </a:r>
          </a:p>
          <a:p>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if (</a:t>
            </a:r>
            <a:r>
              <a:rPr lang="en-US" sz="1200" dirty="0" err="1">
                <a:effectLst/>
                <a:latin typeface="Microsoft YaHei" panose="020B0503020204020204" pitchFamily="34" charset="-122"/>
                <a:ea typeface="Microsoft YaHei" panose="020B0503020204020204" pitchFamily="34" charset="-122"/>
                <a:cs typeface="Times New Roman" panose="02020603050405020304" pitchFamily="18" charset="0"/>
              </a:rPr>
              <a:t>password.equals</a:t>
            </a: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("admin")) { </a:t>
            </a:r>
          </a:p>
          <a:p>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return true; } else { </a:t>
            </a:r>
          </a:p>
          <a:p>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return false; } </a:t>
            </a:r>
          </a:p>
          <a:p>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en-US" sz="1200" dirty="0">
              <a:latin typeface="Microsoft YaHei" panose="020B0503020204020204" pitchFamily="34" charset="-122"/>
              <a:ea typeface="Microsoft YaHei" panose="020B0503020204020204" pitchFamily="34" charset="-122"/>
              <a:cs typeface="Microsoft Himalaya" panose="01010100010101010101" pitchFamily="2" charset="0"/>
            </a:endParaRPr>
          </a:p>
        </p:txBody>
      </p:sp>
    </p:spTree>
    <p:extLst>
      <p:ext uri="{BB962C8B-B14F-4D97-AF65-F5344CB8AC3E}">
        <p14:creationId xmlns:p14="http://schemas.microsoft.com/office/powerpoint/2010/main" val="194953186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草&#10;&#10;描述已自动生成">
            <a:extLst>
              <a:ext uri="{FF2B5EF4-FFF2-40B4-BE49-F238E27FC236}">
                <a16:creationId xmlns:a16="http://schemas.microsoft.com/office/drawing/2014/main" id="{1880C34F-3DBA-43E5-9DF7-5F58BB8C48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060" r="34060"/>
          <a:stretch>
            <a:fillRect/>
          </a:stretch>
        </p:blipFill>
        <p:spPr>
          <a:xfrm>
            <a:off x="8420896" y="0"/>
            <a:ext cx="3771103" cy="6858000"/>
          </a:xfrm>
        </p:spPr>
      </p:pic>
      <p:sp>
        <p:nvSpPr>
          <p:cNvPr id="4" name="Rectangle 3"/>
          <p:cNvSpPr/>
          <p:nvPr/>
        </p:nvSpPr>
        <p:spPr>
          <a:xfrm>
            <a:off x="6401000" y="0"/>
            <a:ext cx="201989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9" name="TextBox 8"/>
          <p:cNvSpPr txBox="1"/>
          <p:nvPr/>
        </p:nvSpPr>
        <p:spPr>
          <a:xfrm>
            <a:off x="6565795" y="1901685"/>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0" name="Shape 3664"/>
          <p:cNvSpPr/>
          <p:nvPr/>
        </p:nvSpPr>
        <p:spPr>
          <a:xfrm>
            <a:off x="7029236" y="119230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endParaRPr dirty="0">
              <a:solidFill>
                <a:schemeClr val="bg1"/>
              </a:solidFill>
              <a:latin typeface="微软雅黑" panose="020B0503020204020204" pitchFamily="34" charset="-122"/>
            </a:endParaRPr>
          </a:p>
        </p:txBody>
      </p:sp>
      <p:sp>
        <p:nvSpPr>
          <p:cNvPr id="11" name="TextBox 10"/>
          <p:cNvSpPr txBox="1"/>
          <p:nvPr/>
        </p:nvSpPr>
        <p:spPr>
          <a:xfrm>
            <a:off x="6565793" y="3765978"/>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3" name="TextBox 12"/>
          <p:cNvSpPr txBox="1"/>
          <p:nvPr/>
        </p:nvSpPr>
        <p:spPr>
          <a:xfrm>
            <a:off x="6565793" y="5630272"/>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5" name="Shape 3717"/>
          <p:cNvSpPr/>
          <p:nvPr/>
        </p:nvSpPr>
        <p:spPr>
          <a:xfrm>
            <a:off x="7040120" y="3056599"/>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6" name="Shape 3660"/>
          <p:cNvSpPr/>
          <p:nvPr/>
        </p:nvSpPr>
        <p:spPr>
          <a:xfrm>
            <a:off x="7029236" y="4920892"/>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7" name="TextBox 16"/>
          <p:cNvSpPr txBox="1"/>
          <p:nvPr/>
        </p:nvSpPr>
        <p:spPr>
          <a:xfrm>
            <a:off x="533622" y="338867"/>
            <a:ext cx="5333757" cy="954107"/>
          </a:xfrm>
          <a:prstGeom prst="rect">
            <a:avLst/>
          </a:prstGeom>
          <a:noFill/>
        </p:spPr>
        <p:txBody>
          <a:bodyPr wrap="square" lIns="0" rIns="0" rtlCol="0">
            <a:spAutoFit/>
          </a:bodyPr>
          <a:lstStyle/>
          <a:p>
            <a:pPr lvl="0">
              <a:lnSpc>
                <a:spcPct val="80000"/>
              </a:lnSpc>
            </a:pPr>
            <a:r>
              <a:rPr lang="en-US" sz="3500" b="1" dirty="0">
                <a:latin typeface="微软雅黑" panose="020B0503020204020204" pitchFamily="34" charset="-122"/>
                <a:ea typeface="微软雅黑" panose="020B0503020204020204" pitchFamily="34" charset="-122"/>
                <a:cs typeface="Montserrat SemiBold" charset="0"/>
              </a:rPr>
              <a:t>Java Server Pages (JSP) with Spring MVC View</a:t>
            </a:r>
          </a:p>
        </p:txBody>
      </p:sp>
      <p:sp>
        <p:nvSpPr>
          <p:cNvPr id="14" name="TextBox 13">
            <a:extLst>
              <a:ext uri="{FF2B5EF4-FFF2-40B4-BE49-F238E27FC236}">
                <a16:creationId xmlns:a16="http://schemas.microsoft.com/office/drawing/2014/main" id="{57E9E1D3-37A0-4F42-B9DC-8D3E1AE35A35}"/>
              </a:ext>
            </a:extLst>
          </p:cNvPr>
          <p:cNvSpPr txBox="1"/>
          <p:nvPr/>
        </p:nvSpPr>
        <p:spPr>
          <a:xfrm>
            <a:off x="471317" y="1348108"/>
            <a:ext cx="2158580" cy="288220"/>
          </a:xfrm>
          <a:prstGeom prst="rect">
            <a:avLst/>
          </a:prstGeom>
          <a:noFill/>
        </p:spPr>
        <p:txBody>
          <a:bodyPr wrap="square">
            <a:spAutoFit/>
          </a:bodyPr>
          <a:lstStyle/>
          <a:p>
            <a:pPr marR="0" algn="just" fontAlgn="base">
              <a:lnSpc>
                <a:spcPct val="115000"/>
              </a:lnSpc>
              <a:spcBef>
                <a:spcPts val="0"/>
              </a:spcBef>
              <a:spcAft>
                <a:spcPts val="0"/>
              </a:spcAft>
            </a:pP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ControllerServlet.java</a:t>
            </a:r>
          </a:p>
        </p:txBody>
      </p:sp>
      <p:sp>
        <p:nvSpPr>
          <p:cNvPr id="18" name="TextBox 17">
            <a:extLst>
              <a:ext uri="{FF2B5EF4-FFF2-40B4-BE49-F238E27FC236}">
                <a16:creationId xmlns:a16="http://schemas.microsoft.com/office/drawing/2014/main" id="{BE2A3225-528E-4813-81B6-3C1931ED8D8B}"/>
              </a:ext>
            </a:extLst>
          </p:cNvPr>
          <p:cNvSpPr txBox="1"/>
          <p:nvPr/>
        </p:nvSpPr>
        <p:spPr>
          <a:xfrm>
            <a:off x="402337" y="1674434"/>
            <a:ext cx="5858456" cy="5221238"/>
          </a:xfrm>
          <a:prstGeom prst="rect">
            <a:avLst/>
          </a:prstGeom>
          <a:noFill/>
        </p:spPr>
        <p:txBody>
          <a:bodyPr wrap="square">
            <a:spAutoFit/>
          </a:bodyPr>
          <a:lstStyle/>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public class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ControllerServlet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extends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HttpServlet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 </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protected void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doPost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HttpServletRequest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request,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HttpServletResponse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response) </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throws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ServletException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IOException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 </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response.setContentType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("text/html");</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PrintWriter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out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response.getWriter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String name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request.getParameter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("name"); </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String password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request.getParameter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("password");</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LoginBean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bean = new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LoginBean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bean.setName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(name);</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bean.setPassword</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(password);</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request.setAttribute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("bean", bean);</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boolean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status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bean.validate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if (status)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RequestDispatcher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rd</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request.getRequestDispatcher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("login-</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success.jsp</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rd.forward</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(request, response);</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else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RequestDispatcher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rd</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request.getRequestDispatcher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("login-</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error.jsp</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rd.forward</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(request, response);} } </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@Override</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protected void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doGet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HttpServletRequest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req,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HttpServletResponse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resp) throws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ServletException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IOException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 </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doPost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(req, resp); } } </a:t>
            </a:r>
          </a:p>
        </p:txBody>
      </p:sp>
    </p:spTree>
    <p:extLst>
      <p:ext uri="{BB962C8B-B14F-4D97-AF65-F5344CB8AC3E}">
        <p14:creationId xmlns:p14="http://schemas.microsoft.com/office/powerpoint/2010/main" val="10148157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草&#10;&#10;描述已自动生成">
            <a:extLst>
              <a:ext uri="{FF2B5EF4-FFF2-40B4-BE49-F238E27FC236}">
                <a16:creationId xmlns:a16="http://schemas.microsoft.com/office/drawing/2014/main" id="{1880C34F-3DBA-43E5-9DF7-5F58BB8C48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060" r="34060"/>
          <a:stretch>
            <a:fillRect/>
          </a:stretch>
        </p:blipFill>
        <p:spPr>
          <a:xfrm>
            <a:off x="8420896" y="0"/>
            <a:ext cx="3771103" cy="6858000"/>
          </a:xfrm>
        </p:spPr>
      </p:pic>
      <p:sp>
        <p:nvSpPr>
          <p:cNvPr id="4" name="Rectangle 3"/>
          <p:cNvSpPr/>
          <p:nvPr/>
        </p:nvSpPr>
        <p:spPr>
          <a:xfrm>
            <a:off x="6401000" y="0"/>
            <a:ext cx="201989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9" name="TextBox 8"/>
          <p:cNvSpPr txBox="1"/>
          <p:nvPr/>
        </p:nvSpPr>
        <p:spPr>
          <a:xfrm>
            <a:off x="6565795" y="1901685"/>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0" name="Shape 3664"/>
          <p:cNvSpPr/>
          <p:nvPr/>
        </p:nvSpPr>
        <p:spPr>
          <a:xfrm>
            <a:off x="7029236" y="119230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endParaRPr dirty="0">
              <a:solidFill>
                <a:schemeClr val="bg1"/>
              </a:solidFill>
              <a:latin typeface="微软雅黑" panose="020B0503020204020204" pitchFamily="34" charset="-122"/>
            </a:endParaRPr>
          </a:p>
        </p:txBody>
      </p:sp>
      <p:sp>
        <p:nvSpPr>
          <p:cNvPr id="11" name="TextBox 10"/>
          <p:cNvSpPr txBox="1"/>
          <p:nvPr/>
        </p:nvSpPr>
        <p:spPr>
          <a:xfrm>
            <a:off x="6565793" y="3765978"/>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3" name="TextBox 12"/>
          <p:cNvSpPr txBox="1"/>
          <p:nvPr/>
        </p:nvSpPr>
        <p:spPr>
          <a:xfrm>
            <a:off x="6565793" y="5630272"/>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5" name="Shape 3717"/>
          <p:cNvSpPr/>
          <p:nvPr/>
        </p:nvSpPr>
        <p:spPr>
          <a:xfrm>
            <a:off x="7040120" y="3056599"/>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6" name="Shape 3660"/>
          <p:cNvSpPr/>
          <p:nvPr/>
        </p:nvSpPr>
        <p:spPr>
          <a:xfrm>
            <a:off x="7029236" y="4920892"/>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7" name="TextBox 16"/>
          <p:cNvSpPr txBox="1"/>
          <p:nvPr/>
        </p:nvSpPr>
        <p:spPr>
          <a:xfrm>
            <a:off x="533622" y="338867"/>
            <a:ext cx="5333757" cy="954107"/>
          </a:xfrm>
          <a:prstGeom prst="rect">
            <a:avLst/>
          </a:prstGeom>
          <a:noFill/>
        </p:spPr>
        <p:txBody>
          <a:bodyPr wrap="square" lIns="0" rIns="0" rtlCol="0">
            <a:spAutoFit/>
          </a:bodyPr>
          <a:lstStyle/>
          <a:p>
            <a:pPr lvl="0">
              <a:lnSpc>
                <a:spcPct val="80000"/>
              </a:lnSpc>
            </a:pPr>
            <a:r>
              <a:rPr lang="en-US" sz="3500" b="1" dirty="0">
                <a:latin typeface="微软雅黑" panose="020B0503020204020204" pitchFamily="34" charset="-122"/>
                <a:ea typeface="微软雅黑" panose="020B0503020204020204" pitchFamily="34" charset="-122"/>
                <a:cs typeface="Montserrat SemiBold" charset="0"/>
              </a:rPr>
              <a:t>Java Server Pages (JSP) with Spring MVC View</a:t>
            </a:r>
          </a:p>
        </p:txBody>
      </p:sp>
      <p:sp>
        <p:nvSpPr>
          <p:cNvPr id="14" name="TextBox 13">
            <a:extLst>
              <a:ext uri="{FF2B5EF4-FFF2-40B4-BE49-F238E27FC236}">
                <a16:creationId xmlns:a16="http://schemas.microsoft.com/office/drawing/2014/main" id="{57E9E1D3-37A0-4F42-B9DC-8D3E1AE35A35}"/>
              </a:ext>
            </a:extLst>
          </p:cNvPr>
          <p:cNvSpPr txBox="1"/>
          <p:nvPr/>
        </p:nvSpPr>
        <p:spPr>
          <a:xfrm>
            <a:off x="471317" y="1348108"/>
            <a:ext cx="2158580" cy="288220"/>
          </a:xfrm>
          <a:prstGeom prst="rect">
            <a:avLst/>
          </a:prstGeom>
          <a:noFill/>
        </p:spPr>
        <p:txBody>
          <a:bodyPr wrap="square">
            <a:spAutoFit/>
          </a:bodyPr>
          <a:lstStyle/>
          <a:p>
            <a:pPr marR="0" algn="just" fontAlgn="base">
              <a:lnSpc>
                <a:spcPct val="115000"/>
              </a:lnSpc>
              <a:spcBef>
                <a:spcPts val="0"/>
              </a:spcBef>
              <a:spcAft>
                <a:spcPts val="0"/>
              </a:spcAft>
            </a:pPr>
            <a:r>
              <a:rPr lang="en-US" sz="1200" dirty="0">
                <a:solidFill>
                  <a:srgbClr val="000000">
                    <a:lumMod val="65000"/>
                    <a:lumOff val="35000"/>
                  </a:srgbClr>
                </a:solidFill>
                <a:latin typeface="微软雅黑" panose="020B0503020204020204" pitchFamily="34" charset="-122"/>
                <a:ea typeface="微软雅黑" panose="020B0503020204020204" pitchFamily="34" charset="-122"/>
              </a:rPr>
              <a:t>ControllerServlet.java</a:t>
            </a:r>
          </a:p>
        </p:txBody>
      </p:sp>
      <p:sp>
        <p:nvSpPr>
          <p:cNvPr id="18" name="TextBox 17">
            <a:extLst>
              <a:ext uri="{FF2B5EF4-FFF2-40B4-BE49-F238E27FC236}">
                <a16:creationId xmlns:a16="http://schemas.microsoft.com/office/drawing/2014/main" id="{BE2A3225-528E-4813-81B6-3C1931ED8D8B}"/>
              </a:ext>
            </a:extLst>
          </p:cNvPr>
          <p:cNvSpPr txBox="1"/>
          <p:nvPr/>
        </p:nvSpPr>
        <p:spPr>
          <a:xfrm>
            <a:off x="402337" y="1674434"/>
            <a:ext cx="5858456" cy="5221238"/>
          </a:xfrm>
          <a:prstGeom prst="rect">
            <a:avLst/>
          </a:prstGeom>
          <a:noFill/>
        </p:spPr>
        <p:txBody>
          <a:bodyPr wrap="square">
            <a:spAutoFit/>
          </a:bodyPr>
          <a:lstStyle/>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public class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ControllerServlet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extends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HttpServlet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 </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protected void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doPost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HttpServletRequest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request,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HttpServletResponse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response) </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throws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ServletException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IOException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 </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response.setContentType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("text/html");</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PrintWriter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out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response.getWriter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String name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request.getParameter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("name"); </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String password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request.getParameter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("password");</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LoginBean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bean = new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LoginBean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bean.setName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(name);</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bean.setPassword</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(password);</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request.setAttribute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("bean", bean);</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boolean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status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bean.validate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if (status)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RequestDispatcher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rd</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request.getRequestDispatcher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("login-</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success.jsp</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rd.forward</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(request, response);</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else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RequestDispatcher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rd</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request.getRequestDispatcher</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("login-</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error.jsp</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rd.forward</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(request, response);} } </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@Override</a:t>
            </a:r>
          </a:p>
          <a:p>
            <a:pPr marR="0" algn="just" fontAlgn="base">
              <a:lnSpc>
                <a:spcPct val="115000"/>
              </a:lnSpc>
              <a:spcBef>
                <a:spcPts val="0"/>
              </a:spcBef>
              <a:spcAft>
                <a:spcPts val="1000"/>
              </a:spcAft>
            </a:pP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protected void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doGet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HttpServletRequest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req,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HttpServletResponse</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resp) throws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ServletException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a:t>
            </a: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IOException</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 { </a:t>
            </a:r>
          </a:p>
          <a:p>
            <a:pPr marR="0" algn="just" fontAlgn="base">
              <a:lnSpc>
                <a:spcPct val="115000"/>
              </a:lnSpc>
              <a:spcBef>
                <a:spcPts val="0"/>
              </a:spcBef>
              <a:spcAft>
                <a:spcPts val="1000"/>
              </a:spcAft>
            </a:pPr>
            <a:r>
              <a:rPr lang="en-US" sz="800" dirty="0" err="1">
                <a:solidFill>
                  <a:srgbClr val="000000">
                    <a:lumMod val="65000"/>
                    <a:lumOff val="35000"/>
                  </a:srgbClr>
                </a:solidFill>
                <a:latin typeface="微软雅黑" panose="020B0503020204020204" pitchFamily="34" charset="-122"/>
                <a:ea typeface="微软雅黑" panose="020B0503020204020204" pitchFamily="34" charset="-122"/>
              </a:rPr>
              <a:t>doPost</a:t>
            </a:r>
            <a:r>
              <a:rPr lang="en-US" sz="800" dirty="0">
                <a:solidFill>
                  <a:srgbClr val="000000">
                    <a:lumMod val="65000"/>
                    <a:lumOff val="35000"/>
                  </a:srgbClr>
                </a:solidFill>
                <a:latin typeface="微软雅黑" panose="020B0503020204020204" pitchFamily="34" charset="-122"/>
                <a:ea typeface="微软雅黑" panose="020B0503020204020204" pitchFamily="34" charset="-122"/>
              </a:rPr>
              <a:t>(req, resp); } } </a:t>
            </a:r>
          </a:p>
        </p:txBody>
      </p:sp>
    </p:spTree>
    <p:extLst>
      <p:ext uri="{BB962C8B-B14F-4D97-AF65-F5344CB8AC3E}">
        <p14:creationId xmlns:p14="http://schemas.microsoft.com/office/powerpoint/2010/main" val="3438421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草&#10;&#10;描述已自动生成">
            <a:extLst>
              <a:ext uri="{FF2B5EF4-FFF2-40B4-BE49-F238E27FC236}">
                <a16:creationId xmlns:a16="http://schemas.microsoft.com/office/drawing/2014/main" id="{1880C34F-3DBA-43E5-9DF7-5F58BB8C48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060" r="34060"/>
          <a:stretch>
            <a:fillRect/>
          </a:stretch>
        </p:blipFill>
        <p:spPr>
          <a:xfrm>
            <a:off x="8420896" y="0"/>
            <a:ext cx="3771103" cy="6858000"/>
          </a:xfrm>
        </p:spPr>
      </p:pic>
      <p:sp>
        <p:nvSpPr>
          <p:cNvPr id="4" name="Rectangle 3"/>
          <p:cNvSpPr/>
          <p:nvPr/>
        </p:nvSpPr>
        <p:spPr>
          <a:xfrm>
            <a:off x="6401000" y="0"/>
            <a:ext cx="201989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9" name="TextBox 8"/>
          <p:cNvSpPr txBox="1"/>
          <p:nvPr/>
        </p:nvSpPr>
        <p:spPr>
          <a:xfrm>
            <a:off x="6565795" y="1901685"/>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0" name="Shape 3664"/>
          <p:cNvSpPr/>
          <p:nvPr/>
        </p:nvSpPr>
        <p:spPr>
          <a:xfrm>
            <a:off x="7029236" y="119230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endParaRPr dirty="0">
              <a:solidFill>
                <a:schemeClr val="bg1"/>
              </a:solidFill>
              <a:latin typeface="微软雅黑" panose="020B0503020204020204" pitchFamily="34" charset="-122"/>
            </a:endParaRPr>
          </a:p>
        </p:txBody>
      </p:sp>
      <p:sp>
        <p:nvSpPr>
          <p:cNvPr id="11" name="TextBox 10"/>
          <p:cNvSpPr txBox="1"/>
          <p:nvPr/>
        </p:nvSpPr>
        <p:spPr>
          <a:xfrm>
            <a:off x="6565793" y="3765978"/>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3" name="TextBox 12"/>
          <p:cNvSpPr txBox="1"/>
          <p:nvPr/>
        </p:nvSpPr>
        <p:spPr>
          <a:xfrm>
            <a:off x="6565793" y="5630272"/>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5" name="Shape 3717"/>
          <p:cNvSpPr/>
          <p:nvPr/>
        </p:nvSpPr>
        <p:spPr>
          <a:xfrm>
            <a:off x="7040120" y="3056599"/>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6" name="Shape 3660"/>
          <p:cNvSpPr/>
          <p:nvPr/>
        </p:nvSpPr>
        <p:spPr>
          <a:xfrm>
            <a:off x="7029236" y="4920892"/>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7" name="TextBox 16"/>
          <p:cNvSpPr txBox="1"/>
          <p:nvPr/>
        </p:nvSpPr>
        <p:spPr>
          <a:xfrm>
            <a:off x="533622" y="338867"/>
            <a:ext cx="5333757" cy="954107"/>
          </a:xfrm>
          <a:prstGeom prst="rect">
            <a:avLst/>
          </a:prstGeom>
          <a:noFill/>
        </p:spPr>
        <p:txBody>
          <a:bodyPr wrap="square" lIns="0" rIns="0" rtlCol="0">
            <a:spAutoFit/>
          </a:bodyPr>
          <a:lstStyle/>
          <a:p>
            <a:pPr lvl="0">
              <a:lnSpc>
                <a:spcPct val="80000"/>
              </a:lnSpc>
            </a:pPr>
            <a:r>
              <a:rPr lang="en-US" sz="3500" b="1" dirty="0">
                <a:latin typeface="微软雅黑" panose="020B0503020204020204" pitchFamily="34" charset="-122"/>
                <a:ea typeface="微软雅黑" panose="020B0503020204020204" pitchFamily="34" charset="-122"/>
                <a:cs typeface="Montserrat SemiBold" charset="0"/>
              </a:rPr>
              <a:t>Java Server Pages (JSP) with Spring MVC View</a:t>
            </a:r>
          </a:p>
        </p:txBody>
      </p:sp>
      <p:sp>
        <p:nvSpPr>
          <p:cNvPr id="14" name="TextBox 13">
            <a:extLst>
              <a:ext uri="{FF2B5EF4-FFF2-40B4-BE49-F238E27FC236}">
                <a16:creationId xmlns:a16="http://schemas.microsoft.com/office/drawing/2014/main" id="{57E9E1D3-37A0-4F42-B9DC-8D3E1AE35A35}"/>
              </a:ext>
            </a:extLst>
          </p:cNvPr>
          <p:cNvSpPr txBox="1"/>
          <p:nvPr/>
        </p:nvSpPr>
        <p:spPr>
          <a:xfrm>
            <a:off x="471317" y="1348108"/>
            <a:ext cx="2158580" cy="288220"/>
          </a:xfrm>
          <a:prstGeom prst="rect">
            <a:avLst/>
          </a:prstGeom>
          <a:noFill/>
        </p:spPr>
        <p:txBody>
          <a:bodyPr wrap="square">
            <a:spAutoFit/>
          </a:bodyPr>
          <a:lstStyle/>
          <a:p>
            <a:pPr marR="0" fontAlgn="base">
              <a:lnSpc>
                <a:spcPct val="115000"/>
              </a:lnSpc>
              <a:spcBef>
                <a:spcPts val="0"/>
              </a:spcBef>
              <a:spcAft>
                <a:spcPts val="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login-</a:t>
            </a:r>
            <a:r>
              <a:rPr lang="en-US" sz="1200" dirty="0" err="1">
                <a:latin typeface="Microsoft YaHei" panose="020B0503020204020204" pitchFamily="34" charset="-122"/>
                <a:ea typeface="Microsoft YaHei" panose="020B0503020204020204" pitchFamily="34" charset="-122"/>
                <a:cs typeface="Microsoft Himalaya" panose="01010100010101010101" pitchFamily="2" charset="0"/>
              </a:rPr>
              <a:t>success.jsp</a:t>
            </a:r>
            <a:endParaRPr lang="en-US" sz="1200" dirty="0">
              <a:latin typeface="Microsoft YaHei" panose="020B0503020204020204" pitchFamily="34" charset="-122"/>
              <a:ea typeface="Microsoft YaHei" panose="020B0503020204020204" pitchFamily="34" charset="-122"/>
              <a:cs typeface="Microsoft Himalaya" panose="01010100010101010101" pitchFamily="2" charset="0"/>
            </a:endParaRPr>
          </a:p>
        </p:txBody>
      </p:sp>
      <p:sp>
        <p:nvSpPr>
          <p:cNvPr id="18" name="TextBox 17">
            <a:extLst>
              <a:ext uri="{FF2B5EF4-FFF2-40B4-BE49-F238E27FC236}">
                <a16:creationId xmlns:a16="http://schemas.microsoft.com/office/drawing/2014/main" id="{BE2A3225-528E-4813-81B6-3C1931ED8D8B}"/>
              </a:ext>
            </a:extLst>
          </p:cNvPr>
          <p:cNvSpPr txBox="1"/>
          <p:nvPr/>
        </p:nvSpPr>
        <p:spPr>
          <a:xfrm>
            <a:off x="486396" y="1793754"/>
            <a:ext cx="5022635" cy="4052391"/>
          </a:xfrm>
          <a:prstGeom prst="rect">
            <a:avLst/>
          </a:prstGeom>
          <a:noFill/>
        </p:spPr>
        <p:txBody>
          <a:bodyPr wrap="square">
            <a:spAutoFit/>
          </a:bodyPr>
          <a:lstStyle/>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&lt;html&gt;</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&lt;head&gt; </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&lt;meta http-</a:t>
            </a:r>
            <a:r>
              <a:rPr lang="en-US" sz="1200" dirty="0" err="1">
                <a:latin typeface="Microsoft YaHei" panose="020B0503020204020204" pitchFamily="34" charset="-122"/>
                <a:ea typeface="Microsoft YaHei" panose="020B0503020204020204" pitchFamily="34" charset="-122"/>
                <a:cs typeface="Microsoft Himalaya" panose="01010100010101010101" pitchFamily="2" charset="0"/>
              </a:rPr>
              <a:t>equiv</a:t>
            </a: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="Content-Type" content="text/html; charset=ISO-8859-1"&gt; </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&lt;title&gt;&lt;/title&gt; </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&lt;/head&gt; </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&lt;body&gt; </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a:t>
            </a:r>
          </a:p>
          <a:p>
            <a:pPr marR="0" fontAlgn="base">
              <a:lnSpc>
                <a:spcPts val="1920"/>
              </a:lnSpc>
              <a:spcBef>
                <a:spcPts val="0"/>
              </a:spcBef>
              <a:spcAft>
                <a:spcPts val="1000"/>
              </a:spcAft>
            </a:pPr>
            <a:r>
              <a:rPr lang="en-US" sz="1200" dirty="0" err="1">
                <a:latin typeface="Microsoft YaHei" panose="020B0503020204020204" pitchFamily="34" charset="-122"/>
                <a:ea typeface="Microsoft YaHei" panose="020B0503020204020204" pitchFamily="34" charset="-122"/>
                <a:cs typeface="Microsoft Himalaya" panose="01010100010101010101" pitchFamily="2" charset="0"/>
              </a:rPr>
              <a:t>out.print</a:t>
            </a: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("Welcome");</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%&gt;</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&lt;/body&gt; </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&lt;/html&gt; </a:t>
            </a:r>
          </a:p>
        </p:txBody>
      </p:sp>
    </p:spTree>
    <p:extLst>
      <p:ext uri="{BB962C8B-B14F-4D97-AF65-F5344CB8AC3E}">
        <p14:creationId xmlns:p14="http://schemas.microsoft.com/office/powerpoint/2010/main" val="7656947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草&#10;&#10;描述已自动生成">
            <a:extLst>
              <a:ext uri="{FF2B5EF4-FFF2-40B4-BE49-F238E27FC236}">
                <a16:creationId xmlns:a16="http://schemas.microsoft.com/office/drawing/2014/main" id="{1880C34F-3DBA-43E5-9DF7-5F58BB8C48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060" r="34060"/>
          <a:stretch>
            <a:fillRect/>
          </a:stretch>
        </p:blipFill>
        <p:spPr>
          <a:xfrm>
            <a:off x="8420896" y="0"/>
            <a:ext cx="3771103" cy="6858000"/>
          </a:xfrm>
        </p:spPr>
      </p:pic>
      <p:sp>
        <p:nvSpPr>
          <p:cNvPr id="4" name="Rectangle 3"/>
          <p:cNvSpPr/>
          <p:nvPr/>
        </p:nvSpPr>
        <p:spPr>
          <a:xfrm>
            <a:off x="6401000" y="0"/>
            <a:ext cx="201989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9" name="TextBox 8"/>
          <p:cNvSpPr txBox="1"/>
          <p:nvPr/>
        </p:nvSpPr>
        <p:spPr>
          <a:xfrm>
            <a:off x="6565795" y="1901685"/>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0" name="Shape 3664"/>
          <p:cNvSpPr/>
          <p:nvPr/>
        </p:nvSpPr>
        <p:spPr>
          <a:xfrm>
            <a:off x="7029236" y="119230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endParaRPr dirty="0">
              <a:solidFill>
                <a:schemeClr val="bg1"/>
              </a:solidFill>
              <a:latin typeface="微软雅黑" panose="020B0503020204020204" pitchFamily="34" charset="-122"/>
            </a:endParaRPr>
          </a:p>
        </p:txBody>
      </p:sp>
      <p:sp>
        <p:nvSpPr>
          <p:cNvPr id="11" name="TextBox 10"/>
          <p:cNvSpPr txBox="1"/>
          <p:nvPr/>
        </p:nvSpPr>
        <p:spPr>
          <a:xfrm>
            <a:off x="6565793" y="3765978"/>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3" name="TextBox 12"/>
          <p:cNvSpPr txBox="1"/>
          <p:nvPr/>
        </p:nvSpPr>
        <p:spPr>
          <a:xfrm>
            <a:off x="6565793" y="5630272"/>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5" name="Shape 3717"/>
          <p:cNvSpPr/>
          <p:nvPr/>
        </p:nvSpPr>
        <p:spPr>
          <a:xfrm>
            <a:off x="7040120" y="3056599"/>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6" name="Shape 3660"/>
          <p:cNvSpPr/>
          <p:nvPr/>
        </p:nvSpPr>
        <p:spPr>
          <a:xfrm>
            <a:off x="7029236" y="4920892"/>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7" name="TextBox 16"/>
          <p:cNvSpPr txBox="1"/>
          <p:nvPr/>
        </p:nvSpPr>
        <p:spPr>
          <a:xfrm>
            <a:off x="533622" y="338867"/>
            <a:ext cx="5333757" cy="954107"/>
          </a:xfrm>
          <a:prstGeom prst="rect">
            <a:avLst/>
          </a:prstGeom>
          <a:noFill/>
        </p:spPr>
        <p:txBody>
          <a:bodyPr wrap="square" lIns="0" rIns="0" rtlCol="0">
            <a:spAutoFit/>
          </a:bodyPr>
          <a:lstStyle/>
          <a:p>
            <a:pPr lvl="0">
              <a:lnSpc>
                <a:spcPct val="80000"/>
              </a:lnSpc>
            </a:pPr>
            <a:r>
              <a:rPr lang="en-US" sz="3500" b="1" dirty="0">
                <a:latin typeface="微软雅黑" panose="020B0503020204020204" pitchFamily="34" charset="-122"/>
                <a:ea typeface="微软雅黑" panose="020B0503020204020204" pitchFamily="34" charset="-122"/>
                <a:cs typeface="Montserrat SemiBold" charset="0"/>
              </a:rPr>
              <a:t>Java Server Pages (JSP) with Spring MVC View</a:t>
            </a:r>
          </a:p>
        </p:txBody>
      </p:sp>
      <p:sp>
        <p:nvSpPr>
          <p:cNvPr id="14" name="TextBox 13">
            <a:extLst>
              <a:ext uri="{FF2B5EF4-FFF2-40B4-BE49-F238E27FC236}">
                <a16:creationId xmlns:a16="http://schemas.microsoft.com/office/drawing/2014/main" id="{57E9E1D3-37A0-4F42-B9DC-8D3E1AE35A35}"/>
              </a:ext>
            </a:extLst>
          </p:cNvPr>
          <p:cNvSpPr txBox="1"/>
          <p:nvPr/>
        </p:nvSpPr>
        <p:spPr>
          <a:xfrm>
            <a:off x="471317" y="1348108"/>
            <a:ext cx="2158580" cy="288220"/>
          </a:xfrm>
          <a:prstGeom prst="rect">
            <a:avLst/>
          </a:prstGeom>
          <a:noFill/>
        </p:spPr>
        <p:txBody>
          <a:bodyPr wrap="square">
            <a:spAutoFit/>
          </a:bodyPr>
          <a:lstStyle/>
          <a:p>
            <a:pPr marR="0" fontAlgn="base">
              <a:lnSpc>
                <a:spcPct val="115000"/>
              </a:lnSpc>
              <a:spcBef>
                <a:spcPts val="0"/>
              </a:spcBef>
              <a:spcAft>
                <a:spcPts val="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login-</a:t>
            </a:r>
            <a:r>
              <a:rPr lang="en-US" sz="1200" dirty="0" err="1">
                <a:latin typeface="Microsoft YaHei" panose="020B0503020204020204" pitchFamily="34" charset="-122"/>
                <a:ea typeface="Microsoft YaHei" panose="020B0503020204020204" pitchFamily="34" charset="-122"/>
                <a:cs typeface="Microsoft Himalaya" panose="01010100010101010101" pitchFamily="2" charset="0"/>
              </a:rPr>
              <a:t>error.jsp</a:t>
            </a:r>
            <a:endParaRPr lang="en-US" sz="1200" dirty="0">
              <a:latin typeface="Microsoft YaHei" panose="020B0503020204020204" pitchFamily="34" charset="-122"/>
              <a:ea typeface="Microsoft YaHei" panose="020B0503020204020204" pitchFamily="34" charset="-122"/>
              <a:cs typeface="Microsoft Himalaya" panose="01010100010101010101" pitchFamily="2" charset="0"/>
            </a:endParaRPr>
          </a:p>
        </p:txBody>
      </p:sp>
      <p:sp>
        <p:nvSpPr>
          <p:cNvPr id="18" name="TextBox 17">
            <a:extLst>
              <a:ext uri="{FF2B5EF4-FFF2-40B4-BE49-F238E27FC236}">
                <a16:creationId xmlns:a16="http://schemas.microsoft.com/office/drawing/2014/main" id="{BE2A3225-528E-4813-81B6-3C1931ED8D8B}"/>
              </a:ext>
            </a:extLst>
          </p:cNvPr>
          <p:cNvSpPr txBox="1"/>
          <p:nvPr/>
        </p:nvSpPr>
        <p:spPr>
          <a:xfrm>
            <a:off x="486396" y="1793754"/>
            <a:ext cx="5022635" cy="3436838"/>
          </a:xfrm>
          <a:prstGeom prst="rect">
            <a:avLst/>
          </a:prstGeom>
          <a:noFill/>
        </p:spPr>
        <p:txBody>
          <a:bodyPr wrap="square">
            <a:spAutoFit/>
          </a:bodyPr>
          <a:lstStyle/>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&lt;html&gt;</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&lt;head&gt; </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&lt;meta charset="ISO-8859-1"&gt; </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&lt;title&gt;Insert title here&lt;/title&gt; </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&lt;/head&gt; </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&lt;body&gt; </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&lt;p&gt;Sorry! username or password error&lt;/p&gt; </a:t>
            </a:r>
          </a:p>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 include file="</a:t>
            </a:r>
            <a:r>
              <a:rPr lang="en-US" sz="1200" dirty="0" err="1">
                <a:latin typeface="Microsoft YaHei" panose="020B0503020204020204" pitchFamily="34" charset="-122"/>
                <a:ea typeface="Microsoft YaHei" panose="020B0503020204020204" pitchFamily="34" charset="-122"/>
                <a:cs typeface="Microsoft Himalaya" panose="01010100010101010101" pitchFamily="2" charset="0"/>
              </a:rPr>
              <a:t>index.jsp</a:t>
            </a: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"%&gt;</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&lt;/body&gt; </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&lt;/html&gt; </a:t>
            </a:r>
          </a:p>
        </p:txBody>
      </p:sp>
    </p:spTree>
    <p:extLst>
      <p:ext uri="{BB962C8B-B14F-4D97-AF65-F5344CB8AC3E}">
        <p14:creationId xmlns:p14="http://schemas.microsoft.com/office/powerpoint/2010/main" val="20328651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草&#10;&#10;描述已自动生成">
            <a:extLst>
              <a:ext uri="{FF2B5EF4-FFF2-40B4-BE49-F238E27FC236}">
                <a16:creationId xmlns:a16="http://schemas.microsoft.com/office/drawing/2014/main" id="{1880C34F-3DBA-43E5-9DF7-5F58BB8C48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060" r="34060"/>
          <a:stretch>
            <a:fillRect/>
          </a:stretch>
        </p:blipFill>
        <p:spPr>
          <a:xfrm>
            <a:off x="8420896" y="0"/>
            <a:ext cx="3771103" cy="6858000"/>
          </a:xfrm>
        </p:spPr>
      </p:pic>
      <p:sp>
        <p:nvSpPr>
          <p:cNvPr id="4" name="Rectangle 3"/>
          <p:cNvSpPr/>
          <p:nvPr/>
        </p:nvSpPr>
        <p:spPr>
          <a:xfrm>
            <a:off x="6401000" y="0"/>
            <a:ext cx="201989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9" name="TextBox 8"/>
          <p:cNvSpPr txBox="1"/>
          <p:nvPr/>
        </p:nvSpPr>
        <p:spPr>
          <a:xfrm>
            <a:off x="6565795" y="1901685"/>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0" name="Shape 3664"/>
          <p:cNvSpPr/>
          <p:nvPr/>
        </p:nvSpPr>
        <p:spPr>
          <a:xfrm>
            <a:off x="7029236" y="119230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endParaRPr dirty="0">
              <a:solidFill>
                <a:schemeClr val="bg1"/>
              </a:solidFill>
              <a:latin typeface="微软雅黑" panose="020B0503020204020204" pitchFamily="34" charset="-122"/>
            </a:endParaRPr>
          </a:p>
        </p:txBody>
      </p:sp>
      <p:sp>
        <p:nvSpPr>
          <p:cNvPr id="11" name="TextBox 10"/>
          <p:cNvSpPr txBox="1"/>
          <p:nvPr/>
        </p:nvSpPr>
        <p:spPr>
          <a:xfrm>
            <a:off x="6565793" y="3765978"/>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3" name="TextBox 12"/>
          <p:cNvSpPr txBox="1"/>
          <p:nvPr/>
        </p:nvSpPr>
        <p:spPr>
          <a:xfrm>
            <a:off x="6565793" y="5630272"/>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5" name="Shape 3717"/>
          <p:cNvSpPr/>
          <p:nvPr/>
        </p:nvSpPr>
        <p:spPr>
          <a:xfrm>
            <a:off x="7040120" y="3056599"/>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6" name="Shape 3660"/>
          <p:cNvSpPr/>
          <p:nvPr/>
        </p:nvSpPr>
        <p:spPr>
          <a:xfrm>
            <a:off x="7029236" y="4920892"/>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7" name="TextBox 16"/>
          <p:cNvSpPr txBox="1"/>
          <p:nvPr/>
        </p:nvSpPr>
        <p:spPr>
          <a:xfrm>
            <a:off x="533622" y="338867"/>
            <a:ext cx="5333757" cy="954107"/>
          </a:xfrm>
          <a:prstGeom prst="rect">
            <a:avLst/>
          </a:prstGeom>
          <a:noFill/>
        </p:spPr>
        <p:txBody>
          <a:bodyPr wrap="square" lIns="0" rIns="0" rtlCol="0">
            <a:spAutoFit/>
          </a:bodyPr>
          <a:lstStyle/>
          <a:p>
            <a:pPr lvl="0">
              <a:lnSpc>
                <a:spcPct val="80000"/>
              </a:lnSpc>
            </a:pPr>
            <a:r>
              <a:rPr lang="en-US" sz="3500" b="1" dirty="0">
                <a:latin typeface="微软雅黑" panose="020B0503020204020204" pitchFamily="34" charset="-122"/>
                <a:ea typeface="微软雅黑" panose="020B0503020204020204" pitchFamily="34" charset="-122"/>
                <a:cs typeface="Montserrat SemiBold" charset="0"/>
              </a:rPr>
              <a:t>Java Server Pages (JSP) with Spring MVC View</a:t>
            </a:r>
          </a:p>
        </p:txBody>
      </p:sp>
      <p:sp>
        <p:nvSpPr>
          <p:cNvPr id="14" name="TextBox 13">
            <a:extLst>
              <a:ext uri="{FF2B5EF4-FFF2-40B4-BE49-F238E27FC236}">
                <a16:creationId xmlns:a16="http://schemas.microsoft.com/office/drawing/2014/main" id="{57E9E1D3-37A0-4F42-B9DC-8D3E1AE35A35}"/>
              </a:ext>
            </a:extLst>
          </p:cNvPr>
          <p:cNvSpPr txBox="1"/>
          <p:nvPr/>
        </p:nvSpPr>
        <p:spPr>
          <a:xfrm>
            <a:off x="471317" y="1348108"/>
            <a:ext cx="2158580" cy="288220"/>
          </a:xfrm>
          <a:prstGeom prst="rect">
            <a:avLst/>
          </a:prstGeom>
          <a:noFill/>
        </p:spPr>
        <p:txBody>
          <a:bodyPr wrap="square">
            <a:spAutoFit/>
          </a:bodyPr>
          <a:lstStyle/>
          <a:p>
            <a:pPr marR="0" fontAlgn="base">
              <a:lnSpc>
                <a:spcPct val="115000"/>
              </a:lnSpc>
              <a:spcBef>
                <a:spcPts val="0"/>
              </a:spcBef>
              <a:spcAft>
                <a:spcPts val="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web.xml</a:t>
            </a:r>
          </a:p>
        </p:txBody>
      </p:sp>
      <p:sp>
        <p:nvSpPr>
          <p:cNvPr id="18" name="TextBox 17">
            <a:extLst>
              <a:ext uri="{FF2B5EF4-FFF2-40B4-BE49-F238E27FC236}">
                <a16:creationId xmlns:a16="http://schemas.microsoft.com/office/drawing/2014/main" id="{BE2A3225-528E-4813-81B6-3C1931ED8D8B}"/>
              </a:ext>
            </a:extLst>
          </p:cNvPr>
          <p:cNvSpPr txBox="1"/>
          <p:nvPr/>
        </p:nvSpPr>
        <p:spPr>
          <a:xfrm>
            <a:off x="486396" y="1793754"/>
            <a:ext cx="5022635" cy="1941557"/>
          </a:xfrm>
          <a:prstGeom prst="rect">
            <a:avLst/>
          </a:prstGeom>
          <a:noFill/>
        </p:spPr>
        <p:txBody>
          <a:bodyPr wrap="square">
            <a:spAutoFit/>
          </a:bodyPr>
          <a:lstStyle/>
          <a:p>
            <a:pPr marR="0" fontAlgn="base">
              <a:lnSpc>
                <a:spcPts val="1920"/>
              </a:lnSpc>
              <a:spcBef>
                <a:spcPts val="0"/>
              </a:spcBef>
              <a:spcAft>
                <a:spcPts val="100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&lt;servlet&gt;</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&lt;servlet-name&gt;s1&lt;/servlet-name&gt; </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&lt;servlet-class&gt;</a:t>
            </a:r>
            <a:r>
              <a:rPr lang="en-US" sz="1200" dirty="0" err="1">
                <a:latin typeface="Microsoft YaHei" panose="020B0503020204020204" pitchFamily="34" charset="-122"/>
                <a:ea typeface="Microsoft YaHei" panose="020B0503020204020204" pitchFamily="34" charset="-122"/>
                <a:cs typeface="Microsoft Himalaya" panose="01010100010101010101" pitchFamily="2" charset="0"/>
              </a:rPr>
              <a:t>ControllerServlet</a:t>
            </a: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&lt;/servlet-class&gt; </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&lt;/servlet&gt; </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&lt;servlet-mapping&gt; </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&lt;servlet-name&gt;s1&lt;/servlet-name&gt; </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a:t>
            </a:r>
            <a:r>
              <a:rPr lang="en-US" sz="1200" dirty="0" err="1">
                <a:latin typeface="Microsoft YaHei" panose="020B0503020204020204" pitchFamily="34" charset="-122"/>
                <a:ea typeface="Microsoft YaHei" panose="020B0503020204020204" pitchFamily="34" charset="-122"/>
                <a:cs typeface="Microsoft Himalaya" panose="01010100010101010101" pitchFamily="2" charset="0"/>
              </a:rPr>
              <a:t>url</a:t>
            </a: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-pattern&gt;/</a:t>
            </a:r>
            <a:r>
              <a:rPr lang="en-US" sz="1200" dirty="0" err="1">
                <a:latin typeface="Microsoft YaHei" panose="020B0503020204020204" pitchFamily="34" charset="-122"/>
                <a:ea typeface="Microsoft YaHei" panose="020B0503020204020204" pitchFamily="34" charset="-122"/>
                <a:cs typeface="Microsoft Himalaya" panose="01010100010101010101" pitchFamily="2" charset="0"/>
              </a:rPr>
              <a:t>ControllerServlet</a:t>
            </a: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a:t>
            </a:r>
            <a:r>
              <a:rPr lang="en-US" sz="1200" dirty="0" err="1">
                <a:latin typeface="Microsoft YaHei" panose="020B0503020204020204" pitchFamily="34" charset="-122"/>
                <a:ea typeface="Microsoft YaHei" panose="020B0503020204020204" pitchFamily="34" charset="-122"/>
                <a:cs typeface="Microsoft Himalaya" panose="01010100010101010101" pitchFamily="2" charset="0"/>
              </a:rPr>
              <a:t>url</a:t>
            </a: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-pattern&gt; </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&lt;/servlet-mapping&gt; </a:t>
            </a:r>
          </a:p>
          <a:p>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&lt;/web-app&gt; </a:t>
            </a:r>
          </a:p>
        </p:txBody>
      </p:sp>
    </p:spTree>
    <p:extLst>
      <p:ext uri="{BB962C8B-B14F-4D97-AF65-F5344CB8AC3E}">
        <p14:creationId xmlns:p14="http://schemas.microsoft.com/office/powerpoint/2010/main" val="89886731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草&#10;&#10;描述已自动生成">
            <a:extLst>
              <a:ext uri="{FF2B5EF4-FFF2-40B4-BE49-F238E27FC236}">
                <a16:creationId xmlns:a16="http://schemas.microsoft.com/office/drawing/2014/main" id="{1880C34F-3DBA-43E5-9DF7-5F58BB8C48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060" r="34060"/>
          <a:stretch>
            <a:fillRect/>
          </a:stretch>
        </p:blipFill>
        <p:spPr>
          <a:xfrm>
            <a:off x="8420896" y="0"/>
            <a:ext cx="3771103" cy="6858000"/>
          </a:xfrm>
        </p:spPr>
      </p:pic>
      <p:sp>
        <p:nvSpPr>
          <p:cNvPr id="4" name="Rectangle 3"/>
          <p:cNvSpPr/>
          <p:nvPr/>
        </p:nvSpPr>
        <p:spPr>
          <a:xfrm>
            <a:off x="6401000" y="0"/>
            <a:ext cx="201989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9" name="TextBox 8"/>
          <p:cNvSpPr txBox="1"/>
          <p:nvPr/>
        </p:nvSpPr>
        <p:spPr>
          <a:xfrm>
            <a:off x="6565795" y="1901685"/>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0" name="Shape 3664"/>
          <p:cNvSpPr/>
          <p:nvPr/>
        </p:nvSpPr>
        <p:spPr>
          <a:xfrm>
            <a:off x="7029236" y="119230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bg1"/>
          </a:solidFill>
          <a:ln w="12700">
            <a:miter lim="400000"/>
          </a:ln>
        </p:spPr>
        <p:txBody>
          <a:bodyPr lIns="38100" tIns="38100" rIns="38100" bIns="38100" anchor="ctr"/>
          <a:lstStyle/>
          <a:p>
            <a:endParaRPr dirty="0">
              <a:solidFill>
                <a:schemeClr val="bg1"/>
              </a:solidFill>
              <a:latin typeface="微软雅黑" panose="020B0503020204020204" pitchFamily="34" charset="-122"/>
            </a:endParaRPr>
          </a:p>
        </p:txBody>
      </p:sp>
      <p:sp>
        <p:nvSpPr>
          <p:cNvPr id="11" name="TextBox 10"/>
          <p:cNvSpPr txBox="1"/>
          <p:nvPr/>
        </p:nvSpPr>
        <p:spPr>
          <a:xfrm>
            <a:off x="6565793" y="3765978"/>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3" name="TextBox 12"/>
          <p:cNvSpPr txBox="1"/>
          <p:nvPr/>
        </p:nvSpPr>
        <p:spPr>
          <a:xfrm>
            <a:off x="6565793" y="5630272"/>
            <a:ext cx="1550104" cy="276999"/>
          </a:xfrm>
          <a:prstGeom prst="rect">
            <a:avLst/>
          </a:prstGeom>
          <a:noFill/>
        </p:spPr>
        <p:txBody>
          <a:bodyPr wrap="none" lIns="0" rIns="0" rtlCol="0">
            <a:spAutoFit/>
          </a:bodyPr>
          <a:lstStyle/>
          <a:p>
            <a:pPr algn="ctr"/>
            <a:r>
              <a:rPr lang="en-US" sz="1200" spc="300" dirty="0">
                <a:solidFill>
                  <a:schemeClr val="bg1"/>
                </a:solidFill>
                <a:latin typeface="Montserrat" charset="0"/>
                <a:ea typeface="Montserrat" charset="0"/>
                <a:cs typeface="Montserrat" charset="0"/>
              </a:rPr>
              <a:t>SAMPLE TITLE</a:t>
            </a:r>
          </a:p>
        </p:txBody>
      </p:sp>
      <p:sp>
        <p:nvSpPr>
          <p:cNvPr id="15" name="Shape 3717"/>
          <p:cNvSpPr/>
          <p:nvPr/>
        </p:nvSpPr>
        <p:spPr>
          <a:xfrm>
            <a:off x="7040120" y="3056599"/>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6" name="Shape 3660"/>
          <p:cNvSpPr/>
          <p:nvPr/>
        </p:nvSpPr>
        <p:spPr>
          <a:xfrm>
            <a:off x="7029236" y="4920892"/>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7" name="TextBox 16"/>
          <p:cNvSpPr txBox="1"/>
          <p:nvPr/>
        </p:nvSpPr>
        <p:spPr>
          <a:xfrm>
            <a:off x="533622" y="338867"/>
            <a:ext cx="5333757" cy="954107"/>
          </a:xfrm>
          <a:prstGeom prst="rect">
            <a:avLst/>
          </a:prstGeom>
          <a:noFill/>
        </p:spPr>
        <p:txBody>
          <a:bodyPr wrap="square" lIns="0" rIns="0" rtlCol="0">
            <a:spAutoFit/>
          </a:bodyPr>
          <a:lstStyle/>
          <a:p>
            <a:pPr lvl="0">
              <a:lnSpc>
                <a:spcPct val="80000"/>
              </a:lnSpc>
            </a:pPr>
            <a:r>
              <a:rPr lang="en-US" sz="3500" b="1" dirty="0">
                <a:latin typeface="微软雅黑" panose="020B0503020204020204" pitchFamily="34" charset="-122"/>
                <a:ea typeface="微软雅黑" panose="020B0503020204020204" pitchFamily="34" charset="-122"/>
                <a:cs typeface="Montserrat SemiBold" charset="0"/>
              </a:rPr>
              <a:t>Java Server Pages (JSP) with Spring MVC View</a:t>
            </a:r>
          </a:p>
        </p:txBody>
      </p:sp>
      <p:sp>
        <p:nvSpPr>
          <p:cNvPr id="14" name="TextBox 13">
            <a:extLst>
              <a:ext uri="{FF2B5EF4-FFF2-40B4-BE49-F238E27FC236}">
                <a16:creationId xmlns:a16="http://schemas.microsoft.com/office/drawing/2014/main" id="{57E9E1D3-37A0-4F42-B9DC-8D3E1AE35A35}"/>
              </a:ext>
            </a:extLst>
          </p:cNvPr>
          <p:cNvSpPr txBox="1"/>
          <p:nvPr/>
        </p:nvSpPr>
        <p:spPr>
          <a:xfrm>
            <a:off x="471317" y="1348108"/>
            <a:ext cx="2158580" cy="288220"/>
          </a:xfrm>
          <a:prstGeom prst="rect">
            <a:avLst/>
          </a:prstGeom>
          <a:noFill/>
        </p:spPr>
        <p:txBody>
          <a:bodyPr wrap="square">
            <a:spAutoFit/>
          </a:bodyPr>
          <a:lstStyle/>
          <a:p>
            <a:pPr marR="0" fontAlgn="base">
              <a:lnSpc>
                <a:spcPct val="115000"/>
              </a:lnSpc>
              <a:spcBef>
                <a:spcPts val="0"/>
              </a:spcBef>
              <a:spcAft>
                <a:spcPts val="0"/>
              </a:spcAft>
            </a:pPr>
            <a:r>
              <a:rPr lang="en-US" sz="1200" dirty="0">
                <a:latin typeface="Microsoft YaHei" panose="020B0503020204020204" pitchFamily="34" charset="-122"/>
                <a:ea typeface="Microsoft YaHei" panose="020B0503020204020204" pitchFamily="34" charset="-122"/>
                <a:cs typeface="Microsoft Himalaya" panose="01010100010101010101" pitchFamily="2" charset="0"/>
              </a:rPr>
              <a:t>Output</a:t>
            </a:r>
          </a:p>
        </p:txBody>
      </p:sp>
      <p:pic>
        <p:nvPicPr>
          <p:cNvPr id="19" name="Picture 18" descr="MVC in JSP Application with Example">
            <a:extLst>
              <a:ext uri="{FF2B5EF4-FFF2-40B4-BE49-F238E27FC236}">
                <a16:creationId xmlns:a16="http://schemas.microsoft.com/office/drawing/2014/main" id="{5D3EEDE8-F63F-46B9-A35C-59E9B6A1D7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622" y="1691462"/>
            <a:ext cx="3832225" cy="1542415"/>
          </a:xfrm>
          <a:prstGeom prst="rect">
            <a:avLst/>
          </a:prstGeom>
          <a:noFill/>
          <a:ln>
            <a:noFill/>
          </a:ln>
        </p:spPr>
      </p:pic>
      <p:pic>
        <p:nvPicPr>
          <p:cNvPr id="20" name="Picture 19" descr="MVC in JSP Application">
            <a:extLst>
              <a:ext uri="{FF2B5EF4-FFF2-40B4-BE49-F238E27FC236}">
                <a16:creationId xmlns:a16="http://schemas.microsoft.com/office/drawing/2014/main" id="{64BC281B-96AB-49F2-AE07-B8D9A7418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622" y="3357323"/>
            <a:ext cx="4969510" cy="1097280"/>
          </a:xfrm>
          <a:prstGeom prst="rect">
            <a:avLst/>
          </a:prstGeom>
          <a:noFill/>
          <a:ln>
            <a:noFill/>
          </a:ln>
        </p:spPr>
      </p:pic>
      <p:pic>
        <p:nvPicPr>
          <p:cNvPr id="21" name="Picture 20" descr="MVC in JSP">
            <a:extLst>
              <a:ext uri="{FF2B5EF4-FFF2-40B4-BE49-F238E27FC236}">
                <a16:creationId xmlns:a16="http://schemas.microsoft.com/office/drawing/2014/main" id="{BE1631F7-C057-4FE1-93FE-AD4FB594AC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8710" y="4578049"/>
            <a:ext cx="5017135" cy="1955800"/>
          </a:xfrm>
          <a:prstGeom prst="rect">
            <a:avLst/>
          </a:prstGeom>
          <a:noFill/>
          <a:ln>
            <a:noFill/>
          </a:ln>
        </p:spPr>
      </p:pic>
    </p:spTree>
    <p:extLst>
      <p:ext uri="{BB962C8B-B14F-4D97-AF65-F5344CB8AC3E}">
        <p14:creationId xmlns:p14="http://schemas.microsoft.com/office/powerpoint/2010/main" val="24691773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F37C1B-3319-47AA-B01C-DE760C0249E1}"/>
              </a:ext>
            </a:extLst>
          </p:cNvPr>
          <p:cNvPicPr>
            <a:picLocks noChangeAspect="1"/>
          </p:cNvPicPr>
          <p:nvPr/>
        </p:nvPicPr>
        <p:blipFill rotWithShape="1">
          <a:blip r:embed="rId2">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pic>
        <p:nvPicPr>
          <p:cNvPr id="4" name="图片 3" descr="图片包含 植物, 树叶, 蕨&#10;&#10;描述已自动生成">
            <a:extLst>
              <a:ext uri="{FF2B5EF4-FFF2-40B4-BE49-F238E27FC236}">
                <a16:creationId xmlns:a16="http://schemas.microsoft.com/office/drawing/2014/main" id="{C670B8B5-81AD-480B-AD9D-B94129BE5DB0}"/>
              </a:ext>
            </a:extLst>
          </p:cNvPr>
          <p:cNvPicPr>
            <a:picLocks noChangeAspect="1"/>
          </p:cNvPicPr>
          <p:nvPr/>
        </p:nvPicPr>
        <p:blipFill rotWithShape="1">
          <a:blip r:embed="rId3">
            <a:extLst>
              <a:ext uri="{28A0092B-C50C-407E-A947-70E740481C1C}">
                <a14:useLocalDpi xmlns:a14="http://schemas.microsoft.com/office/drawing/2010/main" val="0"/>
              </a:ext>
            </a:extLst>
          </a:blip>
          <a:srcRect l="60513" t="62204" r="24" b="-1"/>
          <a:stretch/>
        </p:blipFill>
        <p:spPr>
          <a:xfrm flipH="1">
            <a:off x="0" y="1312590"/>
            <a:ext cx="9646920" cy="5545410"/>
          </a:xfrm>
          <a:prstGeom prst="rect">
            <a:avLst/>
          </a:prstGeom>
        </p:spPr>
      </p:pic>
      <p:sp>
        <p:nvSpPr>
          <p:cNvPr id="5" name="TextBox 3">
            <a:extLst>
              <a:ext uri="{FF2B5EF4-FFF2-40B4-BE49-F238E27FC236}">
                <a16:creationId xmlns:a16="http://schemas.microsoft.com/office/drawing/2014/main" id="{431DC376-0865-4472-9CD5-2631D412F561}"/>
              </a:ext>
            </a:extLst>
          </p:cNvPr>
          <p:cNvSpPr txBox="1"/>
          <p:nvPr/>
        </p:nvSpPr>
        <p:spPr>
          <a:xfrm>
            <a:off x="4299282" y="1188776"/>
            <a:ext cx="3593435" cy="1323439"/>
          </a:xfrm>
          <a:prstGeom prst="rect">
            <a:avLst/>
          </a:prstGeom>
          <a:noFill/>
        </p:spPr>
        <p:txBody>
          <a:bodyPr wrap="square" rtlCol="0">
            <a:spAutoFit/>
          </a:bodyPr>
          <a:lstStyle/>
          <a:p>
            <a:pPr defTabSz="914034"/>
            <a:r>
              <a:rPr lang="en-US" sz="8000" b="1" u="sng" spc="150" dirty="0">
                <a:solidFill>
                  <a:srgbClr val="000000"/>
                </a:solidFill>
                <a:latin typeface="微软雅黑" panose="020B0503020204020204" pitchFamily="34" charset="-122"/>
                <a:ea typeface="微软雅黑" panose="020B0503020204020204" pitchFamily="34" charset="-122"/>
                <a:cs typeface="Libre Franklin ExtraBold" charset="0"/>
              </a:rPr>
              <a:t>DEMO</a:t>
            </a:r>
          </a:p>
        </p:txBody>
      </p:sp>
      <p:sp>
        <p:nvSpPr>
          <p:cNvPr id="6" name="Shape">
            <a:extLst>
              <a:ext uri="{FF2B5EF4-FFF2-40B4-BE49-F238E27FC236}">
                <a16:creationId xmlns:a16="http://schemas.microsoft.com/office/drawing/2014/main" id="{AB622399-6282-4976-897C-BF098BCB162A}"/>
              </a:ext>
            </a:extLst>
          </p:cNvPr>
          <p:cNvSpPr/>
          <p:nvPr/>
        </p:nvSpPr>
        <p:spPr>
          <a:xfrm>
            <a:off x="9774859" y="196576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7" name="Shape">
            <a:extLst>
              <a:ext uri="{FF2B5EF4-FFF2-40B4-BE49-F238E27FC236}">
                <a16:creationId xmlns:a16="http://schemas.microsoft.com/office/drawing/2014/main" id="{9E1349F2-8393-45BD-BD5E-CE7FDBE57C16}"/>
              </a:ext>
            </a:extLst>
          </p:cNvPr>
          <p:cNvSpPr/>
          <p:nvPr/>
        </p:nvSpPr>
        <p:spPr>
          <a:xfrm>
            <a:off x="9767967" y="266318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8" name="Shape">
            <a:extLst>
              <a:ext uri="{FF2B5EF4-FFF2-40B4-BE49-F238E27FC236}">
                <a16:creationId xmlns:a16="http://schemas.microsoft.com/office/drawing/2014/main" id="{E6D18B96-4393-495A-AF90-8B8972DE9ED9}"/>
              </a:ext>
            </a:extLst>
          </p:cNvPr>
          <p:cNvSpPr/>
          <p:nvPr/>
        </p:nvSpPr>
        <p:spPr>
          <a:xfrm>
            <a:off x="9767967" y="347676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9" name="Shape">
            <a:extLst>
              <a:ext uri="{FF2B5EF4-FFF2-40B4-BE49-F238E27FC236}">
                <a16:creationId xmlns:a16="http://schemas.microsoft.com/office/drawing/2014/main" id="{0BF82F01-9075-4B1D-AE09-D28CDA9438D1}"/>
              </a:ext>
            </a:extLst>
          </p:cNvPr>
          <p:cNvSpPr/>
          <p:nvPr/>
        </p:nvSpPr>
        <p:spPr>
          <a:xfrm>
            <a:off x="9776144" y="237255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0" name="Shape">
            <a:extLst>
              <a:ext uri="{FF2B5EF4-FFF2-40B4-BE49-F238E27FC236}">
                <a16:creationId xmlns:a16="http://schemas.microsoft.com/office/drawing/2014/main" id="{2B63626E-525F-4051-B412-8B706A15829E}"/>
              </a:ext>
            </a:extLst>
          </p:cNvPr>
          <p:cNvSpPr/>
          <p:nvPr/>
        </p:nvSpPr>
        <p:spPr>
          <a:xfrm>
            <a:off x="9767967" y="306997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1" name="Shape">
            <a:extLst>
              <a:ext uri="{FF2B5EF4-FFF2-40B4-BE49-F238E27FC236}">
                <a16:creationId xmlns:a16="http://schemas.microsoft.com/office/drawing/2014/main" id="{D3BCA272-D6EC-47EA-A4D9-64790513BB58}"/>
              </a:ext>
            </a:extLst>
          </p:cNvPr>
          <p:cNvSpPr/>
          <p:nvPr/>
        </p:nvSpPr>
        <p:spPr>
          <a:xfrm>
            <a:off x="9767967" y="388354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2" name="Shape">
            <a:extLst>
              <a:ext uri="{FF2B5EF4-FFF2-40B4-BE49-F238E27FC236}">
                <a16:creationId xmlns:a16="http://schemas.microsoft.com/office/drawing/2014/main" id="{23049B72-4474-4F01-ACD9-F59BCA4DFFFA}"/>
              </a:ext>
            </a:extLst>
          </p:cNvPr>
          <p:cNvSpPr/>
          <p:nvPr/>
        </p:nvSpPr>
        <p:spPr>
          <a:xfrm>
            <a:off x="9767967" y="429085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Tree>
    <p:extLst>
      <p:ext uri="{BB962C8B-B14F-4D97-AF65-F5344CB8AC3E}">
        <p14:creationId xmlns:p14="http://schemas.microsoft.com/office/powerpoint/2010/main" val="3843007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草&#10;&#10;描述已自动生成">
            <a:extLst>
              <a:ext uri="{FF2B5EF4-FFF2-40B4-BE49-F238E27FC236}">
                <a16:creationId xmlns:a16="http://schemas.microsoft.com/office/drawing/2014/main" id="{9078EC05-C84B-418F-BC20-CEDDFEE1CB87}"/>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2222" r="22222"/>
          <a:stretch>
            <a:fillRect/>
          </a:stretch>
        </p:blipFill>
        <p:spPr>
          <a:xfrm>
            <a:off x="2379211" y="1714295"/>
            <a:ext cx="1828800" cy="1828800"/>
          </a:xfrm>
        </p:spPr>
      </p:pic>
      <p:pic>
        <p:nvPicPr>
          <p:cNvPr id="9" name="图片占位符 8">
            <a:extLst>
              <a:ext uri="{FF2B5EF4-FFF2-40B4-BE49-F238E27FC236}">
                <a16:creationId xmlns:a16="http://schemas.microsoft.com/office/drawing/2014/main" id="{46D0E24E-EB7E-48E1-BDD2-D86BA2AE6506}"/>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16660" b="16660"/>
          <a:stretch>
            <a:fillRect/>
          </a:stretch>
        </p:blipFill>
        <p:spPr>
          <a:xfrm>
            <a:off x="8132311" y="1714295"/>
            <a:ext cx="1828800" cy="1828800"/>
          </a:xfrm>
        </p:spPr>
      </p:pic>
      <p:sp>
        <p:nvSpPr>
          <p:cNvPr id="5" name="TextBox 4"/>
          <p:cNvSpPr txBox="1"/>
          <p:nvPr/>
        </p:nvSpPr>
        <p:spPr>
          <a:xfrm>
            <a:off x="1781966" y="4304216"/>
            <a:ext cx="3023289" cy="258532"/>
          </a:xfrm>
          <a:prstGeom prst="rect">
            <a:avLst/>
          </a:prstGeom>
          <a:noFill/>
        </p:spPr>
        <p:txBody>
          <a:bodyPr wrap="square" lIns="0" rIns="0" rtlCol="0">
            <a:spAutoFit/>
          </a:bodyPr>
          <a:lstStyle/>
          <a:p>
            <a:pPr algn="ctr">
              <a:lnSpc>
                <a:spcPct val="90000"/>
              </a:lnSpc>
            </a:pPr>
            <a:r>
              <a:rPr lang="en-US" sz="1200" spc="300" dirty="0">
                <a:latin typeface="Montserrat" charset="0"/>
                <a:ea typeface="Montserrat" charset="0"/>
                <a:cs typeface="Montserrat" charset="0"/>
              </a:rPr>
              <a:t>OVERVIEW</a:t>
            </a:r>
          </a:p>
        </p:txBody>
      </p:sp>
      <p:sp>
        <p:nvSpPr>
          <p:cNvPr id="10" name="TextBox 9"/>
          <p:cNvSpPr txBox="1"/>
          <p:nvPr/>
        </p:nvSpPr>
        <p:spPr>
          <a:xfrm>
            <a:off x="1781966" y="3885995"/>
            <a:ext cx="3023289" cy="377026"/>
          </a:xfrm>
          <a:prstGeom prst="rect">
            <a:avLst/>
          </a:prstGeom>
          <a:noFill/>
        </p:spPr>
        <p:txBody>
          <a:bodyPr wrap="square" lIns="0" rIns="0" rtlCol="0">
            <a:spAutoFit/>
          </a:bodyPr>
          <a:lstStyle/>
          <a:p>
            <a:pPr algn="ctr">
              <a:lnSpc>
                <a:spcPct val="90000"/>
              </a:lnSpc>
            </a:pPr>
            <a:r>
              <a:rPr lang="en-US" sz="2000" b="1" spc="300" dirty="0">
                <a:latin typeface="+mj-lt"/>
                <a:ea typeface="Roboto Slab" charset="0"/>
                <a:cs typeface="Roboto Slab" charset="0"/>
              </a:rPr>
              <a:t>SPRING MVC</a:t>
            </a:r>
          </a:p>
        </p:txBody>
      </p:sp>
      <p:sp>
        <p:nvSpPr>
          <p:cNvPr id="11" name="Rectangle 10"/>
          <p:cNvSpPr/>
          <p:nvPr/>
        </p:nvSpPr>
        <p:spPr>
          <a:xfrm>
            <a:off x="2485895" y="4736975"/>
            <a:ext cx="1581874" cy="380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pc="300" dirty="0">
                <a:solidFill>
                  <a:schemeClr val="bg1"/>
                </a:solidFill>
                <a:latin typeface="Montserrat" charset="0"/>
                <a:ea typeface="Montserrat" charset="0"/>
                <a:cs typeface="Montserrat" charset="0"/>
              </a:rPr>
              <a:t>READ MORE</a:t>
            </a:r>
          </a:p>
        </p:txBody>
      </p:sp>
      <p:sp>
        <p:nvSpPr>
          <p:cNvPr id="12" name="TextBox 11"/>
          <p:cNvSpPr txBox="1"/>
          <p:nvPr/>
        </p:nvSpPr>
        <p:spPr>
          <a:xfrm>
            <a:off x="7560466" y="4304216"/>
            <a:ext cx="3023289" cy="258532"/>
          </a:xfrm>
          <a:prstGeom prst="rect">
            <a:avLst/>
          </a:prstGeom>
          <a:noFill/>
        </p:spPr>
        <p:txBody>
          <a:bodyPr wrap="square" lIns="0" rIns="0" rtlCol="0">
            <a:spAutoFit/>
          </a:bodyPr>
          <a:lstStyle/>
          <a:p>
            <a:pPr algn="ctr">
              <a:lnSpc>
                <a:spcPct val="90000"/>
              </a:lnSpc>
            </a:pPr>
            <a:r>
              <a:rPr lang="en-US" sz="1200" spc="300" dirty="0">
                <a:latin typeface="Montserrat" charset="0"/>
                <a:ea typeface="Montserrat" charset="0"/>
                <a:cs typeface="Montserrat" charset="0"/>
              </a:rPr>
              <a:t>MVC</a:t>
            </a:r>
          </a:p>
        </p:txBody>
      </p:sp>
      <p:sp>
        <p:nvSpPr>
          <p:cNvPr id="14" name="TextBox 13"/>
          <p:cNvSpPr txBox="1"/>
          <p:nvPr/>
        </p:nvSpPr>
        <p:spPr>
          <a:xfrm>
            <a:off x="7560466" y="3885995"/>
            <a:ext cx="3023289" cy="377026"/>
          </a:xfrm>
          <a:prstGeom prst="rect">
            <a:avLst/>
          </a:prstGeom>
          <a:noFill/>
        </p:spPr>
        <p:txBody>
          <a:bodyPr wrap="square" lIns="0" rIns="0" rtlCol="0">
            <a:spAutoFit/>
          </a:bodyPr>
          <a:lstStyle/>
          <a:p>
            <a:pPr algn="ctr">
              <a:lnSpc>
                <a:spcPct val="90000"/>
              </a:lnSpc>
            </a:pPr>
            <a:r>
              <a:rPr lang="en-US" sz="2000" b="1" spc="300" dirty="0">
                <a:latin typeface="+mj-lt"/>
                <a:ea typeface="Roboto Slab" charset="0"/>
                <a:cs typeface="Roboto Slab" charset="0"/>
              </a:rPr>
              <a:t>SPRING WEB</a:t>
            </a:r>
          </a:p>
        </p:txBody>
      </p:sp>
      <p:sp>
        <p:nvSpPr>
          <p:cNvPr id="15" name="Rectangle 14"/>
          <p:cNvSpPr/>
          <p:nvPr/>
        </p:nvSpPr>
        <p:spPr>
          <a:xfrm>
            <a:off x="8264395" y="4736975"/>
            <a:ext cx="1581874" cy="380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pc="300">
                <a:solidFill>
                  <a:schemeClr val="bg1"/>
                </a:solidFill>
                <a:latin typeface="Montserrat" charset="0"/>
                <a:ea typeface="Montserrat" charset="0"/>
                <a:cs typeface="Montserrat" charset="0"/>
              </a:rPr>
              <a:t>READ MORE</a:t>
            </a:r>
            <a:endParaRPr lang="en-US" sz="1000" spc="300" dirty="0">
              <a:solidFill>
                <a:schemeClr val="bg1"/>
              </a:solidFill>
              <a:latin typeface="Montserrat" charset="0"/>
              <a:ea typeface="Montserrat" charset="0"/>
              <a:cs typeface="Montserrat" charset="0"/>
            </a:endParaRPr>
          </a:p>
        </p:txBody>
      </p:sp>
      <p:pic>
        <p:nvPicPr>
          <p:cNvPr id="23" name="图片 22" descr="图片包含 植物, 树叶, 蕨&#10;&#10;描述已自动生成">
            <a:extLst>
              <a:ext uri="{FF2B5EF4-FFF2-40B4-BE49-F238E27FC236}">
                <a16:creationId xmlns:a16="http://schemas.microsoft.com/office/drawing/2014/main" id="{9BD32D46-B9EB-4BD2-869E-89407FE23EC2}"/>
              </a:ext>
            </a:extLst>
          </p:cNvPr>
          <p:cNvPicPr>
            <a:picLocks noChangeAspect="1"/>
          </p:cNvPicPr>
          <p:nvPr/>
        </p:nvPicPr>
        <p:blipFill rotWithShape="1">
          <a:blip r:embed="rId4">
            <a:extLst>
              <a:ext uri="{28A0092B-C50C-407E-A947-70E740481C1C}">
                <a14:useLocalDpi xmlns:a14="http://schemas.microsoft.com/office/drawing/2010/main" val="0"/>
              </a:ext>
            </a:extLst>
          </a:blip>
          <a:srcRect t="44810" r="71682"/>
          <a:stretch/>
        </p:blipFill>
        <p:spPr>
          <a:xfrm flipH="1">
            <a:off x="4051301" y="2875947"/>
            <a:ext cx="3404221" cy="3982053"/>
          </a:xfrm>
          <a:prstGeom prst="rect">
            <a:avLst/>
          </a:prstGeom>
        </p:spPr>
      </p:pic>
      <p:sp>
        <p:nvSpPr>
          <p:cNvPr id="16" name="TextBox 15">
            <a:extLst>
              <a:ext uri="{FF2B5EF4-FFF2-40B4-BE49-F238E27FC236}">
                <a16:creationId xmlns:a16="http://schemas.microsoft.com/office/drawing/2014/main" id="{FD711679-593F-4685-8507-46515CC3EC1B}"/>
              </a:ext>
            </a:extLst>
          </p:cNvPr>
          <p:cNvSpPr txBox="1"/>
          <p:nvPr/>
        </p:nvSpPr>
        <p:spPr>
          <a:xfrm>
            <a:off x="2036096" y="1149760"/>
            <a:ext cx="8141574" cy="584775"/>
          </a:xfrm>
          <a:prstGeom prst="rect">
            <a:avLst/>
          </a:prstGeom>
          <a:noFill/>
        </p:spPr>
        <p:txBody>
          <a:bodyPr wrap="square" lIns="0" rIns="0" rtlCol="0">
            <a:spAutoFit/>
          </a:bodyPr>
          <a:lstStyle/>
          <a:p>
            <a:pPr algn="ctr">
              <a:lnSpc>
                <a:spcPct val="80000"/>
              </a:lnSpc>
            </a:pPr>
            <a:r>
              <a:rPr lang="en-US" sz="4000" b="1" dirty="0">
                <a:latin typeface="微软雅黑" panose="020B0503020204020204" pitchFamily="34" charset="-122"/>
                <a:ea typeface="微软雅黑" panose="020B0503020204020204" pitchFamily="34" charset="-122"/>
                <a:cs typeface="Montserrat SemiBold" charset="0"/>
              </a:rPr>
              <a:t>TOPIC</a:t>
            </a:r>
          </a:p>
        </p:txBody>
      </p:sp>
      <p:sp>
        <p:nvSpPr>
          <p:cNvPr id="17" name="TextBox 16">
            <a:extLst>
              <a:ext uri="{FF2B5EF4-FFF2-40B4-BE49-F238E27FC236}">
                <a16:creationId xmlns:a16="http://schemas.microsoft.com/office/drawing/2014/main" id="{EB1EEE9B-C790-4EEF-B10C-90D806DDAEF5}"/>
              </a:ext>
            </a:extLst>
          </p:cNvPr>
          <p:cNvSpPr txBox="1"/>
          <p:nvPr/>
        </p:nvSpPr>
        <p:spPr>
          <a:xfrm>
            <a:off x="2036096" y="674460"/>
            <a:ext cx="8141574" cy="278346"/>
          </a:xfrm>
          <a:prstGeom prst="rect">
            <a:avLst/>
          </a:prstGeom>
          <a:noFill/>
        </p:spPr>
        <p:txBody>
          <a:bodyPr wrap="square" lIns="0" rIns="0" rtlCol="0">
            <a:spAutoFit/>
          </a:bodyPr>
          <a:lstStyle/>
          <a:p>
            <a:pPr algn="ctr">
              <a:lnSpc>
                <a:spcPct val="80000"/>
              </a:lnSpc>
            </a:pPr>
            <a:r>
              <a:rPr lang="en-US" sz="1500" spc="600" dirty="0">
                <a:latin typeface="Montserrat" charset="0"/>
                <a:ea typeface="Montserrat" charset="0"/>
                <a:cs typeface="Montserrat" charset="0"/>
              </a:rPr>
              <a:t>TODAY MAIN</a:t>
            </a:r>
          </a:p>
        </p:txBody>
      </p:sp>
    </p:spTree>
    <p:extLst>
      <p:ext uri="{BB962C8B-B14F-4D97-AF65-F5344CB8AC3E}">
        <p14:creationId xmlns:p14="http://schemas.microsoft.com/office/powerpoint/2010/main" val="236971908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2BDA8D-0070-4E90-88DC-5059760FD3AE}"/>
              </a:ext>
            </a:extLst>
          </p:cNvPr>
          <p:cNvPicPr>
            <a:picLocks noChangeAspect="1"/>
          </p:cNvPicPr>
          <p:nvPr/>
        </p:nvPicPr>
        <p:blipFill rotWithShape="1">
          <a:blip r:embed="rId2">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pic>
        <p:nvPicPr>
          <p:cNvPr id="4" name="图片 3" descr="图片包含 室内&#10;&#10;描述已自动生成">
            <a:extLst>
              <a:ext uri="{FF2B5EF4-FFF2-40B4-BE49-F238E27FC236}">
                <a16:creationId xmlns:a16="http://schemas.microsoft.com/office/drawing/2014/main" id="{13050CB5-7359-4299-BF46-012A438FC0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5957"/>
            <a:ext cx="7720314" cy="6701742"/>
          </a:xfrm>
          <a:prstGeom prst="rect">
            <a:avLst/>
          </a:prstGeom>
        </p:spPr>
      </p:pic>
      <p:sp>
        <p:nvSpPr>
          <p:cNvPr id="35" name="TextBox 1">
            <a:extLst>
              <a:ext uri="{FF2B5EF4-FFF2-40B4-BE49-F238E27FC236}">
                <a16:creationId xmlns:a16="http://schemas.microsoft.com/office/drawing/2014/main" id="{981951C5-9A44-4F1A-AFD6-DD0C1DDF73AB}"/>
              </a:ext>
            </a:extLst>
          </p:cNvPr>
          <p:cNvSpPr txBox="1"/>
          <p:nvPr/>
        </p:nvSpPr>
        <p:spPr>
          <a:xfrm>
            <a:off x="6513777" y="1142998"/>
            <a:ext cx="4521889" cy="291618"/>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000000"/>
                </a:solidFill>
                <a:effectLst/>
                <a:uLnTx/>
                <a:uFillTx/>
                <a:latin typeface="微软雅黑" panose="020B0503020204020204" pitchFamily="34" charset="-122"/>
                <a:ea typeface="+mn-ea"/>
                <a:cs typeface="+mn-cs"/>
              </a:rPr>
              <a:t>Architecture of Spring MVC</a:t>
            </a:r>
          </a:p>
        </p:txBody>
      </p:sp>
      <p:sp>
        <p:nvSpPr>
          <p:cNvPr id="36" name="TextBox 2">
            <a:extLst>
              <a:ext uri="{FF2B5EF4-FFF2-40B4-BE49-F238E27FC236}">
                <a16:creationId xmlns:a16="http://schemas.microsoft.com/office/drawing/2014/main" id="{46F013A8-6D27-4E1B-B5BC-12BAB5FA109B}"/>
              </a:ext>
            </a:extLst>
          </p:cNvPr>
          <p:cNvSpPr txBox="1"/>
          <p:nvPr/>
        </p:nvSpPr>
        <p:spPr>
          <a:xfrm>
            <a:off x="6513778" y="1394605"/>
            <a:ext cx="4521889" cy="526811"/>
          </a:xfrm>
          <a:prstGeom prst="rect">
            <a:avLst/>
          </a:prstGeom>
          <a:noFill/>
        </p:spPr>
        <p:txBody>
          <a:bodyPr wrap="square" lIns="0" rIns="0" rtlCol="0">
            <a:spAutoFit/>
          </a:bodyPr>
          <a:lstStyle/>
          <a:p>
            <a:pPr defTabSz="914400">
              <a:lnSpc>
                <a:spcPct val="150000"/>
              </a:lnSpc>
              <a:defRPr/>
            </a:pPr>
            <a:r>
              <a:rPr lang="en-US" sz="1000" dirty="0">
                <a:solidFill>
                  <a:srgbClr val="000000">
                    <a:alpha val="70000"/>
                  </a:srgbClr>
                </a:solidFill>
                <a:latin typeface="微软雅黑" panose="020B0503020204020204" pitchFamily="34" charset="-122"/>
              </a:rPr>
              <a:t>Model-View-Controller (MVC) is a well-known design pattern for designing the GUI-based applications.</a:t>
            </a:r>
          </a:p>
        </p:txBody>
      </p:sp>
      <p:sp>
        <p:nvSpPr>
          <p:cNvPr id="38" name="TextBox 4">
            <a:extLst>
              <a:ext uri="{FF2B5EF4-FFF2-40B4-BE49-F238E27FC236}">
                <a16:creationId xmlns:a16="http://schemas.microsoft.com/office/drawing/2014/main" id="{050E79D1-EA12-4B08-A084-D578BFB8D64A}"/>
              </a:ext>
            </a:extLst>
          </p:cNvPr>
          <p:cNvSpPr txBox="1"/>
          <p:nvPr/>
        </p:nvSpPr>
        <p:spPr>
          <a:xfrm>
            <a:off x="6513777" y="2242683"/>
            <a:ext cx="4521889" cy="291618"/>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000000"/>
                </a:solidFill>
                <a:effectLst/>
                <a:uLnTx/>
                <a:uFillTx/>
                <a:latin typeface="微软雅黑" panose="020B0503020204020204" pitchFamily="34" charset="-122"/>
                <a:ea typeface="+mn-ea"/>
                <a:cs typeface="+mn-cs"/>
              </a:rPr>
              <a:t>Set up Spring MVC</a:t>
            </a:r>
          </a:p>
        </p:txBody>
      </p:sp>
      <p:sp>
        <p:nvSpPr>
          <p:cNvPr id="39" name="TextBox 5">
            <a:extLst>
              <a:ext uri="{FF2B5EF4-FFF2-40B4-BE49-F238E27FC236}">
                <a16:creationId xmlns:a16="http://schemas.microsoft.com/office/drawing/2014/main" id="{A8111605-AEA5-49CB-924E-CD925FF79C30}"/>
              </a:ext>
            </a:extLst>
          </p:cNvPr>
          <p:cNvSpPr txBox="1"/>
          <p:nvPr/>
        </p:nvSpPr>
        <p:spPr>
          <a:xfrm>
            <a:off x="6513778" y="2534301"/>
            <a:ext cx="4521889" cy="295978"/>
          </a:xfrm>
          <a:prstGeom prst="rect">
            <a:avLst/>
          </a:prstGeom>
          <a:noFill/>
        </p:spPr>
        <p:txBody>
          <a:bodyPr wrap="square" lIns="0" rIns="0" rtlCol="0">
            <a:spAutoFit/>
          </a:bodyPr>
          <a:lstStyle/>
          <a:p>
            <a:pPr defTabSz="914400">
              <a:lnSpc>
                <a:spcPct val="150000"/>
              </a:lnSpc>
              <a:defRPr/>
            </a:pPr>
            <a:r>
              <a:rPr lang="en-US" sz="1000" dirty="0">
                <a:solidFill>
                  <a:srgbClr val="000000">
                    <a:alpha val="70000"/>
                  </a:srgbClr>
                </a:solidFill>
                <a:latin typeface="微软雅黑" panose="020B0503020204020204" pitchFamily="34" charset="-122"/>
              </a:rPr>
              <a:t>Some quick step to set up Spring MVC.</a:t>
            </a:r>
          </a:p>
        </p:txBody>
      </p:sp>
      <p:sp>
        <p:nvSpPr>
          <p:cNvPr id="40" name="Shape 3613">
            <a:extLst>
              <a:ext uri="{FF2B5EF4-FFF2-40B4-BE49-F238E27FC236}">
                <a16:creationId xmlns:a16="http://schemas.microsoft.com/office/drawing/2014/main" id="{5F2A3BF2-377B-46D9-A218-DCFE6A3D7118}"/>
              </a:ext>
            </a:extLst>
          </p:cNvPr>
          <p:cNvSpPr/>
          <p:nvPr/>
        </p:nvSpPr>
        <p:spPr>
          <a:xfrm>
            <a:off x="5564813" y="233103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F8C57"/>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41" name="TextBox 7">
            <a:extLst>
              <a:ext uri="{FF2B5EF4-FFF2-40B4-BE49-F238E27FC236}">
                <a16:creationId xmlns:a16="http://schemas.microsoft.com/office/drawing/2014/main" id="{6613FF29-CF00-4A8D-805D-D04F43E5B6D6}"/>
              </a:ext>
            </a:extLst>
          </p:cNvPr>
          <p:cNvSpPr txBox="1"/>
          <p:nvPr/>
        </p:nvSpPr>
        <p:spPr>
          <a:xfrm>
            <a:off x="6513778" y="3346976"/>
            <a:ext cx="4521889" cy="480131"/>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000000"/>
                </a:solidFill>
                <a:effectLst/>
                <a:uLnTx/>
                <a:uFillTx/>
                <a:latin typeface="微软雅黑" panose="020B0503020204020204" pitchFamily="34" charset="-122"/>
                <a:ea typeface="+mn-ea"/>
                <a:cs typeface="+mn-cs"/>
              </a:rPr>
              <a:t>IoC Container and Dependency Injection</a:t>
            </a:r>
          </a:p>
        </p:txBody>
      </p:sp>
      <p:sp>
        <p:nvSpPr>
          <p:cNvPr id="42" name="TextBox 8">
            <a:extLst>
              <a:ext uri="{FF2B5EF4-FFF2-40B4-BE49-F238E27FC236}">
                <a16:creationId xmlns:a16="http://schemas.microsoft.com/office/drawing/2014/main" id="{B1E4FFE6-1BF7-4A3E-899A-C0DC40697315}"/>
              </a:ext>
            </a:extLst>
          </p:cNvPr>
          <p:cNvSpPr txBox="1"/>
          <p:nvPr/>
        </p:nvSpPr>
        <p:spPr>
          <a:xfrm>
            <a:off x="6513778" y="3790308"/>
            <a:ext cx="4521889" cy="295978"/>
          </a:xfrm>
          <a:prstGeom prst="rect">
            <a:avLst/>
          </a:prstGeom>
          <a:noFill/>
        </p:spPr>
        <p:txBody>
          <a:bodyPr wrap="square" lIns="0" rIns="0" rtlCol="0">
            <a:spAutoFit/>
          </a:bodyPr>
          <a:lstStyle/>
          <a:p>
            <a:pPr defTabSz="914400">
              <a:lnSpc>
                <a:spcPct val="150000"/>
              </a:lnSpc>
              <a:defRPr/>
            </a:pPr>
            <a:r>
              <a:rPr lang="en-US" sz="1000" dirty="0">
                <a:solidFill>
                  <a:srgbClr val="000000">
                    <a:alpha val="70000"/>
                  </a:srgbClr>
                </a:solidFill>
                <a:latin typeface="微软雅黑" panose="020B0503020204020204" pitchFamily="34" charset="-122"/>
              </a:rPr>
              <a:t>Discusses about what is IoC Container and Dependency Injection.</a:t>
            </a:r>
          </a:p>
        </p:txBody>
      </p:sp>
      <p:sp>
        <p:nvSpPr>
          <p:cNvPr id="43" name="Shape 3613">
            <a:extLst>
              <a:ext uri="{FF2B5EF4-FFF2-40B4-BE49-F238E27FC236}">
                <a16:creationId xmlns:a16="http://schemas.microsoft.com/office/drawing/2014/main" id="{1839F65E-A756-4216-85FC-A5777E484F65}"/>
              </a:ext>
            </a:extLst>
          </p:cNvPr>
          <p:cNvSpPr/>
          <p:nvPr/>
        </p:nvSpPr>
        <p:spPr>
          <a:xfrm>
            <a:off x="5564813" y="3587042"/>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F8C57"/>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18" name="TextBox 7">
            <a:extLst>
              <a:ext uri="{FF2B5EF4-FFF2-40B4-BE49-F238E27FC236}">
                <a16:creationId xmlns:a16="http://schemas.microsoft.com/office/drawing/2014/main" id="{6F84BB5B-A0B0-4698-AE23-171EA12DD4E1}"/>
              </a:ext>
            </a:extLst>
          </p:cNvPr>
          <p:cNvSpPr txBox="1"/>
          <p:nvPr/>
        </p:nvSpPr>
        <p:spPr>
          <a:xfrm>
            <a:off x="6513779" y="4710276"/>
            <a:ext cx="4521889" cy="291618"/>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000000"/>
                </a:solidFill>
                <a:effectLst/>
                <a:uLnTx/>
                <a:uFillTx/>
                <a:latin typeface="微软雅黑" panose="020B0503020204020204" pitchFamily="34" charset="-122"/>
                <a:ea typeface="+mn-ea"/>
                <a:cs typeface="+mn-cs"/>
              </a:rPr>
              <a:t>AOP vs OPP</a:t>
            </a:r>
          </a:p>
        </p:txBody>
      </p:sp>
      <p:sp>
        <p:nvSpPr>
          <p:cNvPr id="19" name="TextBox 8">
            <a:extLst>
              <a:ext uri="{FF2B5EF4-FFF2-40B4-BE49-F238E27FC236}">
                <a16:creationId xmlns:a16="http://schemas.microsoft.com/office/drawing/2014/main" id="{2E351A8C-0DF3-4EFD-B12D-E824301684EB}"/>
              </a:ext>
            </a:extLst>
          </p:cNvPr>
          <p:cNvSpPr txBox="1"/>
          <p:nvPr/>
        </p:nvSpPr>
        <p:spPr>
          <a:xfrm>
            <a:off x="6513779" y="5001894"/>
            <a:ext cx="4521889" cy="295978"/>
          </a:xfrm>
          <a:prstGeom prst="rect">
            <a:avLst/>
          </a:prstGeom>
          <a:noFill/>
        </p:spPr>
        <p:txBody>
          <a:bodyPr wrap="square" lIns="0" rIns="0" rtlCol="0">
            <a:spAutoFit/>
          </a:bodyPr>
          <a:lstStyle/>
          <a:p>
            <a:pPr defTabSz="914400">
              <a:lnSpc>
                <a:spcPct val="150000"/>
              </a:lnSpc>
              <a:defRPr/>
            </a:pPr>
            <a:r>
              <a:rPr lang="en-US" sz="1000" dirty="0">
                <a:solidFill>
                  <a:srgbClr val="000000">
                    <a:alpha val="70000"/>
                  </a:srgbClr>
                </a:solidFill>
                <a:latin typeface="微软雅黑" panose="020B0503020204020204" pitchFamily="34" charset="-122"/>
              </a:rPr>
              <a:t>Discusses about two programming paradigms.</a:t>
            </a:r>
          </a:p>
        </p:txBody>
      </p:sp>
      <p:sp>
        <p:nvSpPr>
          <p:cNvPr id="20" name="Shape 3613">
            <a:extLst>
              <a:ext uri="{FF2B5EF4-FFF2-40B4-BE49-F238E27FC236}">
                <a16:creationId xmlns:a16="http://schemas.microsoft.com/office/drawing/2014/main" id="{336ECCA4-14EF-4BE0-B9B0-FB557AC6E000}"/>
              </a:ext>
            </a:extLst>
          </p:cNvPr>
          <p:cNvSpPr/>
          <p:nvPr/>
        </p:nvSpPr>
        <p:spPr>
          <a:xfrm>
            <a:off x="5564814" y="4798628"/>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F8C57"/>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16" name="TextBox 3">
            <a:extLst>
              <a:ext uri="{FF2B5EF4-FFF2-40B4-BE49-F238E27FC236}">
                <a16:creationId xmlns:a16="http://schemas.microsoft.com/office/drawing/2014/main" id="{4A160C32-8D22-4A50-9088-05D3DB67B33F}"/>
              </a:ext>
            </a:extLst>
          </p:cNvPr>
          <p:cNvSpPr txBox="1"/>
          <p:nvPr/>
        </p:nvSpPr>
        <p:spPr>
          <a:xfrm>
            <a:off x="989219" y="4641662"/>
            <a:ext cx="3419263" cy="116955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034"/>
            <a:r>
              <a:rPr lang="en-US" sz="3500" b="1" u="sng" spc="150" dirty="0">
                <a:solidFill>
                  <a:srgbClr val="000000"/>
                </a:solidFill>
                <a:latin typeface="微软雅黑" panose="020B0503020204020204" pitchFamily="34" charset="-122"/>
                <a:ea typeface="微软雅黑" panose="020B0503020204020204" pitchFamily="34" charset="-122"/>
                <a:cs typeface="Libre Franklin ExtraBold" charset="0"/>
              </a:rPr>
              <a:t>TABLE OF CONTENT</a:t>
            </a:r>
          </a:p>
        </p:txBody>
      </p:sp>
      <p:sp>
        <p:nvSpPr>
          <p:cNvPr id="22" name="Shape 3613">
            <a:extLst>
              <a:ext uri="{FF2B5EF4-FFF2-40B4-BE49-F238E27FC236}">
                <a16:creationId xmlns:a16="http://schemas.microsoft.com/office/drawing/2014/main" id="{9D020586-C5B2-42D9-A5F3-75557234FB48}"/>
              </a:ext>
            </a:extLst>
          </p:cNvPr>
          <p:cNvSpPr/>
          <p:nvPr/>
        </p:nvSpPr>
        <p:spPr>
          <a:xfrm>
            <a:off x="5564813" y="1193614"/>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F8C57"/>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Tree>
    <p:extLst>
      <p:ext uri="{BB962C8B-B14F-4D97-AF65-F5344CB8AC3E}">
        <p14:creationId xmlns:p14="http://schemas.microsoft.com/office/powerpoint/2010/main" val="2296261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2BDA8D-0070-4E90-88DC-5059760FD3AE}"/>
              </a:ext>
            </a:extLst>
          </p:cNvPr>
          <p:cNvPicPr>
            <a:picLocks noChangeAspect="1"/>
          </p:cNvPicPr>
          <p:nvPr/>
        </p:nvPicPr>
        <p:blipFill rotWithShape="1">
          <a:blip r:embed="rId2">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pic>
        <p:nvPicPr>
          <p:cNvPr id="4" name="图片 3" descr="图片包含 室内&#10;&#10;描述已自动生成">
            <a:extLst>
              <a:ext uri="{FF2B5EF4-FFF2-40B4-BE49-F238E27FC236}">
                <a16:creationId xmlns:a16="http://schemas.microsoft.com/office/drawing/2014/main" id="{13050CB5-7359-4299-BF46-012A438FC0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5957"/>
            <a:ext cx="7720314" cy="6701742"/>
          </a:xfrm>
          <a:prstGeom prst="rect">
            <a:avLst/>
          </a:prstGeom>
        </p:spPr>
      </p:pic>
      <p:sp>
        <p:nvSpPr>
          <p:cNvPr id="35" name="TextBox 1">
            <a:extLst>
              <a:ext uri="{FF2B5EF4-FFF2-40B4-BE49-F238E27FC236}">
                <a16:creationId xmlns:a16="http://schemas.microsoft.com/office/drawing/2014/main" id="{981951C5-9A44-4F1A-AFD6-DD0C1DDF73AB}"/>
              </a:ext>
            </a:extLst>
          </p:cNvPr>
          <p:cNvSpPr txBox="1"/>
          <p:nvPr/>
        </p:nvSpPr>
        <p:spPr>
          <a:xfrm>
            <a:off x="6513773" y="1010431"/>
            <a:ext cx="4521889" cy="291618"/>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000000"/>
                </a:solidFill>
                <a:effectLst/>
                <a:uLnTx/>
                <a:uFillTx/>
                <a:latin typeface="微软雅黑" panose="020B0503020204020204" pitchFamily="34" charset="-122"/>
                <a:ea typeface="+mn-ea"/>
                <a:cs typeface="+mn-cs"/>
              </a:rPr>
              <a:t>Spring MVC with Tomcat Server</a:t>
            </a:r>
          </a:p>
        </p:txBody>
      </p:sp>
      <p:sp>
        <p:nvSpPr>
          <p:cNvPr id="36" name="TextBox 2">
            <a:extLst>
              <a:ext uri="{FF2B5EF4-FFF2-40B4-BE49-F238E27FC236}">
                <a16:creationId xmlns:a16="http://schemas.microsoft.com/office/drawing/2014/main" id="{46F013A8-6D27-4E1B-B5BC-12BAB5FA109B}"/>
              </a:ext>
            </a:extLst>
          </p:cNvPr>
          <p:cNvSpPr txBox="1"/>
          <p:nvPr/>
        </p:nvSpPr>
        <p:spPr>
          <a:xfrm>
            <a:off x="6513774" y="1262038"/>
            <a:ext cx="4521889" cy="295978"/>
          </a:xfrm>
          <a:prstGeom prst="rect">
            <a:avLst/>
          </a:prstGeom>
          <a:noFill/>
        </p:spPr>
        <p:txBody>
          <a:bodyPr wrap="square" lIns="0" rIns="0" rtlCol="0">
            <a:spAutoFit/>
          </a:bodyPr>
          <a:lstStyle/>
          <a:p>
            <a:pPr defTabSz="914400">
              <a:lnSpc>
                <a:spcPct val="150000"/>
              </a:lnSpc>
              <a:defRPr/>
            </a:pPr>
            <a:r>
              <a:rPr lang="en-US" sz="1000" dirty="0">
                <a:solidFill>
                  <a:srgbClr val="000000">
                    <a:alpha val="70000"/>
                  </a:srgbClr>
                </a:solidFill>
                <a:latin typeface="微软雅黑" panose="020B0503020204020204" pitchFamily="34" charset="-122"/>
              </a:rPr>
              <a:t>Discuss about how to deploy Spring MVC on to Tomcat Server.</a:t>
            </a:r>
          </a:p>
        </p:txBody>
      </p:sp>
      <p:sp>
        <p:nvSpPr>
          <p:cNvPr id="38" name="TextBox 4">
            <a:extLst>
              <a:ext uri="{FF2B5EF4-FFF2-40B4-BE49-F238E27FC236}">
                <a16:creationId xmlns:a16="http://schemas.microsoft.com/office/drawing/2014/main" id="{050E79D1-EA12-4B08-A084-D578BFB8D64A}"/>
              </a:ext>
            </a:extLst>
          </p:cNvPr>
          <p:cNvSpPr txBox="1"/>
          <p:nvPr/>
        </p:nvSpPr>
        <p:spPr>
          <a:xfrm>
            <a:off x="6513774" y="1848023"/>
            <a:ext cx="4521889" cy="291618"/>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000000"/>
                </a:solidFill>
                <a:effectLst/>
                <a:uLnTx/>
                <a:uFillTx/>
                <a:latin typeface="微软雅黑" panose="020B0503020204020204" pitchFamily="34" charset="-122"/>
                <a:ea typeface="+mn-ea"/>
                <a:cs typeface="+mn-cs"/>
              </a:rPr>
              <a:t>Structure of Spring Web MVC </a:t>
            </a:r>
          </a:p>
        </p:txBody>
      </p:sp>
      <p:sp>
        <p:nvSpPr>
          <p:cNvPr id="39" name="TextBox 5">
            <a:extLst>
              <a:ext uri="{FF2B5EF4-FFF2-40B4-BE49-F238E27FC236}">
                <a16:creationId xmlns:a16="http://schemas.microsoft.com/office/drawing/2014/main" id="{A8111605-AEA5-49CB-924E-CD925FF79C30}"/>
              </a:ext>
            </a:extLst>
          </p:cNvPr>
          <p:cNvSpPr txBox="1"/>
          <p:nvPr/>
        </p:nvSpPr>
        <p:spPr>
          <a:xfrm>
            <a:off x="6513775" y="2139641"/>
            <a:ext cx="4521889" cy="295978"/>
          </a:xfrm>
          <a:prstGeom prst="rect">
            <a:avLst/>
          </a:prstGeom>
          <a:noFill/>
        </p:spPr>
        <p:txBody>
          <a:bodyPr wrap="square" lIns="0" rIns="0" rtlCol="0">
            <a:spAutoFit/>
          </a:bodyPr>
          <a:lstStyle/>
          <a:p>
            <a:pPr defTabSz="914400">
              <a:lnSpc>
                <a:spcPct val="150000"/>
              </a:lnSpc>
              <a:defRPr/>
            </a:pPr>
            <a:r>
              <a:rPr lang="en-US" sz="1000" dirty="0">
                <a:solidFill>
                  <a:srgbClr val="000000">
                    <a:alpha val="70000"/>
                  </a:srgbClr>
                </a:solidFill>
                <a:latin typeface="微软雅黑" panose="020B0503020204020204" pitchFamily="34" charset="-122"/>
              </a:rPr>
              <a:t>Show a typical Spring MVC web application structure.</a:t>
            </a:r>
          </a:p>
        </p:txBody>
      </p:sp>
      <p:sp>
        <p:nvSpPr>
          <p:cNvPr id="40" name="Shape 3613">
            <a:extLst>
              <a:ext uri="{FF2B5EF4-FFF2-40B4-BE49-F238E27FC236}">
                <a16:creationId xmlns:a16="http://schemas.microsoft.com/office/drawing/2014/main" id="{5F2A3BF2-377B-46D9-A218-DCFE6A3D7118}"/>
              </a:ext>
            </a:extLst>
          </p:cNvPr>
          <p:cNvSpPr/>
          <p:nvPr/>
        </p:nvSpPr>
        <p:spPr>
          <a:xfrm>
            <a:off x="5564812" y="1821513"/>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F8C57"/>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41" name="TextBox 7">
            <a:extLst>
              <a:ext uri="{FF2B5EF4-FFF2-40B4-BE49-F238E27FC236}">
                <a16:creationId xmlns:a16="http://schemas.microsoft.com/office/drawing/2014/main" id="{6613FF29-CF00-4A8D-805D-D04F43E5B6D6}"/>
              </a:ext>
            </a:extLst>
          </p:cNvPr>
          <p:cNvSpPr txBox="1"/>
          <p:nvPr/>
        </p:nvSpPr>
        <p:spPr>
          <a:xfrm>
            <a:off x="6513775" y="2897837"/>
            <a:ext cx="4521889" cy="286232"/>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000000"/>
                </a:solidFill>
                <a:effectLst/>
                <a:uLnTx/>
                <a:uFillTx/>
                <a:latin typeface="微软雅黑" panose="020B0503020204020204" pitchFamily="34" charset="-122"/>
                <a:ea typeface="+mn-ea"/>
                <a:cs typeface="+mn-cs"/>
              </a:rPr>
              <a:t>Controller in Spring MVC</a:t>
            </a:r>
          </a:p>
        </p:txBody>
      </p:sp>
      <p:sp>
        <p:nvSpPr>
          <p:cNvPr id="42" name="TextBox 8">
            <a:extLst>
              <a:ext uri="{FF2B5EF4-FFF2-40B4-BE49-F238E27FC236}">
                <a16:creationId xmlns:a16="http://schemas.microsoft.com/office/drawing/2014/main" id="{B1E4FFE6-1BF7-4A3E-899A-C0DC40697315}"/>
              </a:ext>
            </a:extLst>
          </p:cNvPr>
          <p:cNvSpPr txBox="1"/>
          <p:nvPr/>
        </p:nvSpPr>
        <p:spPr>
          <a:xfrm>
            <a:off x="6513775" y="3120228"/>
            <a:ext cx="4521889" cy="295978"/>
          </a:xfrm>
          <a:prstGeom prst="rect">
            <a:avLst/>
          </a:prstGeom>
          <a:noFill/>
        </p:spPr>
        <p:txBody>
          <a:bodyPr wrap="square" lIns="0" rIns="0" rtlCol="0">
            <a:spAutoFit/>
          </a:bodyPr>
          <a:lstStyle/>
          <a:p>
            <a:pPr defTabSz="914400">
              <a:lnSpc>
                <a:spcPct val="150000"/>
              </a:lnSpc>
              <a:defRPr/>
            </a:pPr>
            <a:r>
              <a:rPr lang="en-US" sz="1000" dirty="0">
                <a:solidFill>
                  <a:srgbClr val="000000">
                    <a:alpha val="70000"/>
                  </a:srgbClr>
                </a:solidFill>
                <a:latin typeface="微软雅黑" panose="020B0503020204020204" pitchFamily="34" charset="-122"/>
              </a:rPr>
              <a:t>Talk about Controller in Spring MVC.</a:t>
            </a:r>
          </a:p>
        </p:txBody>
      </p:sp>
      <p:sp>
        <p:nvSpPr>
          <p:cNvPr id="43" name="Shape 3613">
            <a:extLst>
              <a:ext uri="{FF2B5EF4-FFF2-40B4-BE49-F238E27FC236}">
                <a16:creationId xmlns:a16="http://schemas.microsoft.com/office/drawing/2014/main" id="{1839F65E-A756-4216-85FC-A5777E484F65}"/>
              </a:ext>
            </a:extLst>
          </p:cNvPr>
          <p:cNvSpPr/>
          <p:nvPr/>
        </p:nvSpPr>
        <p:spPr>
          <a:xfrm>
            <a:off x="5564811" y="286433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F8C57"/>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18" name="TextBox 7">
            <a:extLst>
              <a:ext uri="{FF2B5EF4-FFF2-40B4-BE49-F238E27FC236}">
                <a16:creationId xmlns:a16="http://schemas.microsoft.com/office/drawing/2014/main" id="{6F84BB5B-A0B0-4698-AE23-171EA12DD4E1}"/>
              </a:ext>
            </a:extLst>
          </p:cNvPr>
          <p:cNvSpPr txBox="1"/>
          <p:nvPr/>
        </p:nvSpPr>
        <p:spPr>
          <a:xfrm>
            <a:off x="6513779" y="4710276"/>
            <a:ext cx="4521889" cy="291618"/>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000000"/>
                </a:solidFill>
                <a:effectLst/>
                <a:uLnTx/>
                <a:uFillTx/>
                <a:latin typeface="微软雅黑" panose="020B0503020204020204" pitchFamily="34" charset="-122"/>
                <a:ea typeface="+mn-ea"/>
                <a:cs typeface="+mn-cs"/>
              </a:rPr>
              <a:t>JSP with Spring MVC View</a:t>
            </a:r>
          </a:p>
        </p:txBody>
      </p:sp>
      <p:sp>
        <p:nvSpPr>
          <p:cNvPr id="19" name="TextBox 8">
            <a:extLst>
              <a:ext uri="{FF2B5EF4-FFF2-40B4-BE49-F238E27FC236}">
                <a16:creationId xmlns:a16="http://schemas.microsoft.com/office/drawing/2014/main" id="{2E351A8C-0DF3-4EFD-B12D-E824301684EB}"/>
              </a:ext>
            </a:extLst>
          </p:cNvPr>
          <p:cNvSpPr txBox="1"/>
          <p:nvPr/>
        </p:nvSpPr>
        <p:spPr>
          <a:xfrm>
            <a:off x="6513779" y="5001894"/>
            <a:ext cx="4521889" cy="526811"/>
          </a:xfrm>
          <a:prstGeom prst="rect">
            <a:avLst/>
          </a:prstGeom>
          <a:noFill/>
        </p:spPr>
        <p:txBody>
          <a:bodyPr wrap="square" lIns="0" rIns="0" rtlCol="0">
            <a:spAutoFit/>
          </a:bodyPr>
          <a:lstStyle/>
          <a:p>
            <a:pPr defTabSz="914400">
              <a:lnSpc>
                <a:spcPct val="150000"/>
              </a:lnSpc>
              <a:defRPr/>
            </a:pPr>
            <a:r>
              <a:rPr lang="en-US" sz="1000" dirty="0">
                <a:solidFill>
                  <a:srgbClr val="000000">
                    <a:alpha val="70000"/>
                  </a:srgbClr>
                </a:solidFill>
                <a:latin typeface="微软雅黑" panose="020B0503020204020204" pitchFamily="34" charset="-122"/>
              </a:rPr>
              <a:t>Discusses the steps involved in developing a Spring web MVC application as JSP view.</a:t>
            </a:r>
          </a:p>
        </p:txBody>
      </p:sp>
      <p:sp>
        <p:nvSpPr>
          <p:cNvPr id="20" name="Shape 3613">
            <a:extLst>
              <a:ext uri="{FF2B5EF4-FFF2-40B4-BE49-F238E27FC236}">
                <a16:creationId xmlns:a16="http://schemas.microsoft.com/office/drawing/2014/main" id="{336ECCA4-14EF-4BE0-B9B0-FB557AC6E000}"/>
              </a:ext>
            </a:extLst>
          </p:cNvPr>
          <p:cNvSpPr/>
          <p:nvPr/>
        </p:nvSpPr>
        <p:spPr>
          <a:xfrm>
            <a:off x="5564814" y="4798628"/>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F8C57"/>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16" name="TextBox 3">
            <a:extLst>
              <a:ext uri="{FF2B5EF4-FFF2-40B4-BE49-F238E27FC236}">
                <a16:creationId xmlns:a16="http://schemas.microsoft.com/office/drawing/2014/main" id="{4A160C32-8D22-4A50-9088-05D3DB67B33F}"/>
              </a:ext>
            </a:extLst>
          </p:cNvPr>
          <p:cNvSpPr txBox="1"/>
          <p:nvPr/>
        </p:nvSpPr>
        <p:spPr>
          <a:xfrm>
            <a:off x="989219" y="4641662"/>
            <a:ext cx="3419263" cy="116955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034"/>
            <a:r>
              <a:rPr lang="en-US" sz="3500" b="1" u="sng" spc="150" dirty="0">
                <a:solidFill>
                  <a:srgbClr val="000000"/>
                </a:solidFill>
                <a:latin typeface="微软雅黑" panose="020B0503020204020204" pitchFamily="34" charset="-122"/>
                <a:ea typeface="微软雅黑" panose="020B0503020204020204" pitchFamily="34" charset="-122"/>
                <a:cs typeface="Libre Franklin ExtraBold" charset="0"/>
              </a:rPr>
              <a:t>TABLE OF CONTENT</a:t>
            </a:r>
          </a:p>
        </p:txBody>
      </p:sp>
      <p:sp>
        <p:nvSpPr>
          <p:cNvPr id="22" name="Shape 3613">
            <a:extLst>
              <a:ext uri="{FF2B5EF4-FFF2-40B4-BE49-F238E27FC236}">
                <a16:creationId xmlns:a16="http://schemas.microsoft.com/office/drawing/2014/main" id="{9D020586-C5B2-42D9-A5F3-75557234FB48}"/>
              </a:ext>
            </a:extLst>
          </p:cNvPr>
          <p:cNvSpPr/>
          <p:nvPr/>
        </p:nvSpPr>
        <p:spPr>
          <a:xfrm>
            <a:off x="5564813" y="982381"/>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F8C57"/>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17" name="TextBox 7">
            <a:extLst>
              <a:ext uri="{FF2B5EF4-FFF2-40B4-BE49-F238E27FC236}">
                <a16:creationId xmlns:a16="http://schemas.microsoft.com/office/drawing/2014/main" id="{0C6C1A0E-B684-406F-A664-F2E9F5AF3CD8}"/>
              </a:ext>
            </a:extLst>
          </p:cNvPr>
          <p:cNvSpPr txBox="1"/>
          <p:nvPr/>
        </p:nvSpPr>
        <p:spPr>
          <a:xfrm>
            <a:off x="6513774" y="3835545"/>
            <a:ext cx="4521889" cy="291618"/>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000000"/>
                </a:solidFill>
                <a:effectLst/>
                <a:uLnTx/>
                <a:uFillTx/>
                <a:latin typeface="微软雅黑" panose="020B0503020204020204" pitchFamily="34" charset="-122"/>
                <a:ea typeface="+mn-ea"/>
                <a:cs typeface="+mn-cs"/>
              </a:rPr>
              <a:t>Views in Spring MVC</a:t>
            </a:r>
          </a:p>
        </p:txBody>
      </p:sp>
      <p:sp>
        <p:nvSpPr>
          <p:cNvPr id="21" name="TextBox 8">
            <a:extLst>
              <a:ext uri="{FF2B5EF4-FFF2-40B4-BE49-F238E27FC236}">
                <a16:creationId xmlns:a16="http://schemas.microsoft.com/office/drawing/2014/main" id="{59492961-4E31-4DFD-BCE7-CD56501CE604}"/>
              </a:ext>
            </a:extLst>
          </p:cNvPr>
          <p:cNvSpPr txBox="1"/>
          <p:nvPr/>
        </p:nvSpPr>
        <p:spPr>
          <a:xfrm>
            <a:off x="6513775" y="4069584"/>
            <a:ext cx="4521889" cy="295978"/>
          </a:xfrm>
          <a:prstGeom prst="rect">
            <a:avLst/>
          </a:prstGeom>
          <a:noFill/>
        </p:spPr>
        <p:txBody>
          <a:bodyPr wrap="square" lIns="0" rIns="0" rtlCol="0">
            <a:spAutoFit/>
          </a:bodyPr>
          <a:lstStyle/>
          <a:p>
            <a:pPr defTabSz="914400">
              <a:lnSpc>
                <a:spcPct val="150000"/>
              </a:lnSpc>
              <a:defRPr/>
            </a:pPr>
            <a:r>
              <a:rPr lang="en-US" sz="1000" dirty="0">
                <a:solidFill>
                  <a:srgbClr val="000000">
                    <a:alpha val="70000"/>
                  </a:srgbClr>
                </a:solidFill>
                <a:latin typeface="微软雅黑" panose="020B0503020204020204" pitchFamily="34" charset="-122"/>
              </a:rPr>
              <a:t>Talk about Views in Spring MVC.</a:t>
            </a:r>
          </a:p>
        </p:txBody>
      </p:sp>
      <p:sp>
        <p:nvSpPr>
          <p:cNvPr id="23" name="Shape 3613">
            <a:extLst>
              <a:ext uri="{FF2B5EF4-FFF2-40B4-BE49-F238E27FC236}">
                <a16:creationId xmlns:a16="http://schemas.microsoft.com/office/drawing/2014/main" id="{EAF33E77-0E80-4700-9BC2-95FE09445E1C}"/>
              </a:ext>
            </a:extLst>
          </p:cNvPr>
          <p:cNvSpPr/>
          <p:nvPr/>
        </p:nvSpPr>
        <p:spPr>
          <a:xfrm>
            <a:off x="5564811" y="3835545"/>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3F8C57"/>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Tree>
    <p:extLst>
      <p:ext uri="{BB962C8B-B14F-4D97-AF65-F5344CB8AC3E}">
        <p14:creationId xmlns:p14="http://schemas.microsoft.com/office/powerpoint/2010/main" val="35585219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F37C1B-3319-47AA-B01C-DE760C0249E1}"/>
              </a:ext>
            </a:extLst>
          </p:cNvPr>
          <p:cNvPicPr>
            <a:picLocks noChangeAspect="1"/>
          </p:cNvPicPr>
          <p:nvPr/>
        </p:nvPicPr>
        <p:blipFill rotWithShape="1">
          <a:blip r:embed="rId2">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pic>
        <p:nvPicPr>
          <p:cNvPr id="4" name="图片 3" descr="图片包含 植物, 树叶, 蕨&#10;&#10;描述已自动生成">
            <a:extLst>
              <a:ext uri="{FF2B5EF4-FFF2-40B4-BE49-F238E27FC236}">
                <a16:creationId xmlns:a16="http://schemas.microsoft.com/office/drawing/2014/main" id="{F14A1A26-5A54-4354-8217-DA5EC9B4893D}"/>
              </a:ext>
            </a:extLst>
          </p:cNvPr>
          <p:cNvPicPr>
            <a:picLocks noChangeAspect="1"/>
          </p:cNvPicPr>
          <p:nvPr/>
        </p:nvPicPr>
        <p:blipFill rotWithShape="1">
          <a:blip r:embed="rId3">
            <a:extLst>
              <a:ext uri="{28A0092B-C50C-407E-A947-70E740481C1C}">
                <a14:useLocalDpi xmlns:a14="http://schemas.microsoft.com/office/drawing/2010/main" val="0"/>
              </a:ext>
            </a:extLst>
          </a:blip>
          <a:srcRect l="29831" t="74458" r="39200" b="-903"/>
          <a:stretch/>
        </p:blipFill>
        <p:spPr>
          <a:xfrm rot="6544677" flipH="1">
            <a:off x="-803327" y="1589099"/>
            <a:ext cx="6845345" cy="3508228"/>
          </a:xfrm>
          <a:prstGeom prst="rect">
            <a:avLst/>
          </a:prstGeom>
        </p:spPr>
      </p:pic>
      <p:pic>
        <p:nvPicPr>
          <p:cNvPr id="9" name="图片 8">
            <a:extLst>
              <a:ext uri="{FF2B5EF4-FFF2-40B4-BE49-F238E27FC236}">
                <a16:creationId xmlns:a16="http://schemas.microsoft.com/office/drawing/2014/main" id="{DEF3DE89-51C4-4816-9C9B-C36B5925747A}"/>
              </a:ext>
            </a:extLst>
          </p:cNvPr>
          <p:cNvPicPr>
            <a:picLocks noChangeAspect="1"/>
          </p:cNvPicPr>
          <p:nvPr/>
        </p:nvPicPr>
        <p:blipFill rotWithShape="1">
          <a:blip r:embed="rId4">
            <a:extLst>
              <a:ext uri="{28A0092B-C50C-407E-A947-70E740481C1C}">
                <a14:useLocalDpi xmlns:a14="http://schemas.microsoft.com/office/drawing/2010/main" val="0"/>
              </a:ext>
            </a:extLst>
          </a:blip>
          <a:srcRect l="24657" t="8546" r="26347" b="2564"/>
          <a:stretch/>
        </p:blipFill>
        <p:spPr>
          <a:xfrm>
            <a:off x="1881071" y="2356338"/>
            <a:ext cx="3514759" cy="4501662"/>
          </a:xfrm>
          <a:prstGeom prst="rect">
            <a:avLst/>
          </a:prstGeom>
        </p:spPr>
      </p:pic>
      <p:sp>
        <p:nvSpPr>
          <p:cNvPr id="7" name="TextBox 3">
            <a:extLst>
              <a:ext uri="{FF2B5EF4-FFF2-40B4-BE49-F238E27FC236}">
                <a16:creationId xmlns:a16="http://schemas.microsoft.com/office/drawing/2014/main" id="{4A3D4E30-BDCB-4D30-AB44-D6FB3D900DD0}"/>
              </a:ext>
            </a:extLst>
          </p:cNvPr>
          <p:cNvSpPr txBox="1"/>
          <p:nvPr/>
        </p:nvSpPr>
        <p:spPr>
          <a:xfrm>
            <a:off x="6722472" y="1499591"/>
            <a:ext cx="3199058" cy="2092881"/>
          </a:xfrm>
          <a:prstGeom prst="rect">
            <a:avLst/>
          </a:prstGeom>
          <a:noFill/>
        </p:spPr>
        <p:txBody>
          <a:bodyPr wrap="square" rtlCol="0">
            <a:spAutoFit/>
          </a:bodyPr>
          <a:lstStyle/>
          <a:p>
            <a:pPr defTabSz="914034"/>
            <a:r>
              <a:rPr lang="en-US" sz="6500" b="1" u="sng" spc="150" dirty="0">
                <a:solidFill>
                  <a:srgbClr val="000000"/>
                </a:solidFill>
                <a:latin typeface="微软雅黑" panose="020B0503020204020204" pitchFamily="34" charset="-122"/>
                <a:ea typeface="微软雅黑" panose="020B0503020204020204" pitchFamily="34" charset="-122"/>
                <a:cs typeface="Libre Franklin ExtraBold" charset="0"/>
              </a:rPr>
              <a:t>PART</a:t>
            </a:r>
          </a:p>
          <a:p>
            <a:pPr defTabSz="914034"/>
            <a:r>
              <a:rPr lang="en-US" sz="6500" b="1" u="sng" spc="150" dirty="0">
                <a:solidFill>
                  <a:srgbClr val="000000"/>
                </a:solidFill>
                <a:latin typeface="微软雅黑" panose="020B0503020204020204" pitchFamily="34" charset="-122"/>
                <a:ea typeface="微软雅黑" panose="020B0503020204020204" pitchFamily="34" charset="-122"/>
                <a:cs typeface="Libre Franklin ExtraBold" charset="0"/>
              </a:rPr>
              <a:t>ONE</a:t>
            </a:r>
          </a:p>
        </p:txBody>
      </p:sp>
      <p:sp>
        <p:nvSpPr>
          <p:cNvPr id="8" name="TextBox 4">
            <a:extLst>
              <a:ext uri="{FF2B5EF4-FFF2-40B4-BE49-F238E27FC236}">
                <a16:creationId xmlns:a16="http://schemas.microsoft.com/office/drawing/2014/main" id="{3BB8AB01-06E8-44B2-8141-8733EAD3DF26}"/>
              </a:ext>
            </a:extLst>
          </p:cNvPr>
          <p:cNvSpPr txBox="1"/>
          <p:nvPr/>
        </p:nvSpPr>
        <p:spPr>
          <a:xfrm>
            <a:off x="6722472" y="3750318"/>
            <a:ext cx="3643818" cy="369332"/>
          </a:xfrm>
          <a:prstGeom prst="rect">
            <a:avLst/>
          </a:prstGeom>
          <a:noFill/>
        </p:spPr>
        <p:txBody>
          <a:bodyPr wrap="none" rtlCol="0">
            <a:spAutoFit/>
          </a:bodyPr>
          <a:lstStyle/>
          <a:p>
            <a:pPr defTabSz="914034"/>
            <a:r>
              <a:rPr lang="en-US" spc="300" dirty="0">
                <a:solidFill>
                  <a:srgbClr val="000000"/>
                </a:solidFill>
                <a:latin typeface="微软雅黑" panose="020B0503020204020204" pitchFamily="34" charset="-122"/>
                <a:ea typeface="微软雅黑" panose="020B0503020204020204" pitchFamily="34" charset="-122"/>
                <a:cs typeface="Union" charset="0"/>
              </a:rPr>
              <a:t>SPRING MVC OVERVIEW</a:t>
            </a:r>
          </a:p>
        </p:txBody>
      </p:sp>
      <p:sp>
        <p:nvSpPr>
          <p:cNvPr id="10" name="Rectangle 5">
            <a:extLst>
              <a:ext uri="{FF2B5EF4-FFF2-40B4-BE49-F238E27FC236}">
                <a16:creationId xmlns:a16="http://schemas.microsoft.com/office/drawing/2014/main" id="{7FF92372-EBB3-477A-9DC2-136938142A3C}"/>
              </a:ext>
            </a:extLst>
          </p:cNvPr>
          <p:cNvSpPr/>
          <p:nvPr/>
        </p:nvSpPr>
        <p:spPr>
          <a:xfrm>
            <a:off x="6722472" y="4330170"/>
            <a:ext cx="4046865" cy="1384995"/>
          </a:xfrm>
          <a:prstGeom prst="rect">
            <a:avLst/>
          </a:prstGeom>
        </p:spPr>
        <p:txBody>
          <a:bodyPr wrap="square">
            <a:spAutoFit/>
          </a:bodyPr>
          <a:lstStyle/>
          <a:p>
            <a:pPr algn="just" defTabSz="914034"/>
            <a:r>
              <a:rPr lang="en-US" sz="1200" dirty="0">
                <a:solidFill>
                  <a:srgbClr val="000000">
                    <a:lumMod val="65000"/>
                    <a:lumOff val="35000"/>
                  </a:srgbClr>
                </a:solidFill>
                <a:latin typeface="微软雅黑" panose="020B0503020204020204" pitchFamily="34" charset="-122"/>
                <a:ea typeface="微软雅黑" panose="020B0503020204020204" pitchFamily="34" charset="-122"/>
                <a:cs typeface="Oranienbaum" charset="0"/>
              </a:rPr>
              <a:t>The Spring Web MVC framework provides a model-view-controller architecture and ready components that can be used to develop flexible and loosely coupled web applications. The MVC pattern results in separating the different aspects of the application (input logic, business logic, and UI logic), while providing a loose coupling between these elements.</a:t>
            </a:r>
          </a:p>
        </p:txBody>
      </p:sp>
      <p:sp>
        <p:nvSpPr>
          <p:cNvPr id="11" name="Shape">
            <a:extLst>
              <a:ext uri="{FF2B5EF4-FFF2-40B4-BE49-F238E27FC236}">
                <a16:creationId xmlns:a16="http://schemas.microsoft.com/office/drawing/2014/main" id="{40D365CB-4C28-4D70-B430-41BC0F7CB6FD}"/>
              </a:ext>
            </a:extLst>
          </p:cNvPr>
          <p:cNvSpPr/>
          <p:nvPr/>
        </p:nvSpPr>
        <p:spPr>
          <a:xfrm>
            <a:off x="5716636" y="230142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2" name="Shape">
            <a:extLst>
              <a:ext uri="{FF2B5EF4-FFF2-40B4-BE49-F238E27FC236}">
                <a16:creationId xmlns:a16="http://schemas.microsoft.com/office/drawing/2014/main" id="{BFCDB135-59CD-47A9-ACAA-22EB57393B00}"/>
              </a:ext>
            </a:extLst>
          </p:cNvPr>
          <p:cNvSpPr/>
          <p:nvPr/>
        </p:nvSpPr>
        <p:spPr>
          <a:xfrm>
            <a:off x="5708459" y="302220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3" name="Shape">
            <a:extLst>
              <a:ext uri="{FF2B5EF4-FFF2-40B4-BE49-F238E27FC236}">
                <a16:creationId xmlns:a16="http://schemas.microsoft.com/office/drawing/2014/main" id="{3740071E-9BA1-4CCE-B94A-31D7A8A79380}"/>
              </a:ext>
            </a:extLst>
          </p:cNvPr>
          <p:cNvSpPr/>
          <p:nvPr/>
        </p:nvSpPr>
        <p:spPr>
          <a:xfrm>
            <a:off x="5708459" y="377770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4" name="Shape">
            <a:extLst>
              <a:ext uri="{FF2B5EF4-FFF2-40B4-BE49-F238E27FC236}">
                <a16:creationId xmlns:a16="http://schemas.microsoft.com/office/drawing/2014/main" id="{09E68DDA-1A94-47EB-87B2-077CB4614535}"/>
              </a:ext>
            </a:extLst>
          </p:cNvPr>
          <p:cNvSpPr/>
          <p:nvPr/>
        </p:nvSpPr>
        <p:spPr>
          <a:xfrm>
            <a:off x="5716636" y="26734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5" name="Shape">
            <a:extLst>
              <a:ext uri="{FF2B5EF4-FFF2-40B4-BE49-F238E27FC236}">
                <a16:creationId xmlns:a16="http://schemas.microsoft.com/office/drawing/2014/main" id="{276F73CE-3B4D-4A33-BD5A-6ED05E721402}"/>
              </a:ext>
            </a:extLst>
          </p:cNvPr>
          <p:cNvSpPr/>
          <p:nvPr/>
        </p:nvSpPr>
        <p:spPr>
          <a:xfrm>
            <a:off x="5708459" y="337091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6" name="Shape">
            <a:extLst>
              <a:ext uri="{FF2B5EF4-FFF2-40B4-BE49-F238E27FC236}">
                <a16:creationId xmlns:a16="http://schemas.microsoft.com/office/drawing/2014/main" id="{00FAB7C5-96AE-4230-A036-13A946F5951F}"/>
              </a:ext>
            </a:extLst>
          </p:cNvPr>
          <p:cNvSpPr/>
          <p:nvPr/>
        </p:nvSpPr>
        <p:spPr>
          <a:xfrm>
            <a:off x="5708459" y="418449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
        <p:nvSpPr>
          <p:cNvPr id="17" name="Shape">
            <a:extLst>
              <a:ext uri="{FF2B5EF4-FFF2-40B4-BE49-F238E27FC236}">
                <a16:creationId xmlns:a16="http://schemas.microsoft.com/office/drawing/2014/main" id="{146A1DF6-B2FD-4EC8-BAEC-C2A6DE0E7D78}"/>
              </a:ext>
            </a:extLst>
          </p:cNvPr>
          <p:cNvSpPr/>
          <p:nvPr/>
        </p:nvSpPr>
        <p:spPr>
          <a:xfrm>
            <a:off x="5708459" y="459180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646566"/>
          </a:solidFill>
          <a:ln w="12700">
            <a:miter lim="400000"/>
          </a:ln>
        </p:spPr>
        <p:txBody>
          <a:bodyPr lIns="22860" rIns="22860" anchor="ctr"/>
          <a:lstStyle/>
          <a:p>
            <a:pPr defTabSz="228531" hangingPunct="0">
              <a:defRPr sz="2800">
                <a:solidFill>
                  <a:srgbClr val="FFFFFF"/>
                </a:solidFill>
                <a:effectLst>
                  <a:outerShdw blurRad="38100" dist="12700" dir="5400000" rotWithShape="0">
                    <a:srgbClr val="000000">
                      <a:alpha val="50000"/>
                    </a:srgbClr>
                  </a:outerShdw>
                </a:effectLst>
                <a:latin typeface="Raleway SemiBold"/>
                <a:ea typeface="Raleway SemiBold"/>
                <a:cs typeface="Raleway SemiBold"/>
                <a:sym typeface="Raleway SemiBold"/>
              </a:defRPr>
            </a:pPr>
            <a:endParaRPr sz="1400" kern="0">
              <a:solidFill>
                <a:srgbClr val="FFFFFF"/>
              </a:solidFill>
              <a:effectLst>
                <a:outerShdw blurRad="38100" dist="12700" dir="5400000" rotWithShape="0">
                  <a:srgbClr val="000000">
                    <a:alpha val="50000"/>
                  </a:srgbClr>
                </a:outerShdw>
              </a:effectLst>
              <a:latin typeface="Raleway SemiBold"/>
              <a:sym typeface="Raleway SemiBold"/>
            </a:endParaRPr>
          </a:p>
        </p:txBody>
      </p:sp>
    </p:spTree>
    <p:extLst>
      <p:ext uri="{BB962C8B-B14F-4D97-AF65-F5344CB8AC3E}">
        <p14:creationId xmlns:p14="http://schemas.microsoft.com/office/powerpoint/2010/main" val="29740951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3773" y="2483945"/>
            <a:ext cx="2076991" cy="1131079"/>
          </a:xfrm>
          <a:prstGeom prst="rect">
            <a:avLst/>
          </a:prstGeom>
          <a:noFill/>
        </p:spPr>
        <p:txBody>
          <a:bodyPr wrap="square" lIns="0" rIns="0" rtlCol="0">
            <a:spAutoFit/>
          </a:bodyPr>
          <a:lstStyle/>
          <a:p>
            <a:pPr algn="ctr">
              <a:lnSpc>
                <a:spcPct val="90000"/>
              </a:lnSpc>
            </a:pPr>
            <a:r>
              <a:rPr lang="en-US" sz="7500" b="1" spc="300" dirty="0">
                <a:latin typeface="Roboto Slab" charset="0"/>
                <a:ea typeface="Roboto Slab" charset="0"/>
                <a:cs typeface="Roboto Slab" charset="0"/>
              </a:rPr>
              <a:t>01</a:t>
            </a:r>
          </a:p>
        </p:txBody>
      </p:sp>
      <p:sp>
        <p:nvSpPr>
          <p:cNvPr id="3" name="TextBox 2"/>
          <p:cNvSpPr txBox="1"/>
          <p:nvPr/>
        </p:nvSpPr>
        <p:spPr>
          <a:xfrm>
            <a:off x="4783574" y="2483945"/>
            <a:ext cx="2076991" cy="1131079"/>
          </a:xfrm>
          <a:prstGeom prst="rect">
            <a:avLst/>
          </a:prstGeom>
          <a:noFill/>
        </p:spPr>
        <p:txBody>
          <a:bodyPr wrap="square" lIns="0" rIns="0" rtlCol="0">
            <a:spAutoFit/>
          </a:bodyPr>
          <a:lstStyle/>
          <a:p>
            <a:pPr algn="ctr">
              <a:lnSpc>
                <a:spcPct val="90000"/>
              </a:lnSpc>
            </a:pPr>
            <a:r>
              <a:rPr lang="en-US" sz="7500" b="1" spc="300" dirty="0">
                <a:latin typeface="Roboto Slab" charset="0"/>
                <a:ea typeface="Roboto Slab" charset="0"/>
                <a:cs typeface="Roboto Slab" charset="0"/>
              </a:rPr>
              <a:t>02</a:t>
            </a:r>
          </a:p>
        </p:txBody>
      </p:sp>
      <p:sp>
        <p:nvSpPr>
          <p:cNvPr id="4" name="TextBox 3"/>
          <p:cNvSpPr txBox="1"/>
          <p:nvPr/>
        </p:nvSpPr>
        <p:spPr>
          <a:xfrm>
            <a:off x="8288774" y="2483945"/>
            <a:ext cx="2076991" cy="1131079"/>
          </a:xfrm>
          <a:prstGeom prst="rect">
            <a:avLst/>
          </a:prstGeom>
          <a:noFill/>
        </p:spPr>
        <p:txBody>
          <a:bodyPr wrap="square" lIns="0" rIns="0" rtlCol="0">
            <a:spAutoFit/>
          </a:bodyPr>
          <a:lstStyle/>
          <a:p>
            <a:pPr algn="ctr">
              <a:lnSpc>
                <a:spcPct val="90000"/>
              </a:lnSpc>
            </a:pPr>
            <a:r>
              <a:rPr lang="en-US" sz="7500" b="1" spc="300" dirty="0">
                <a:latin typeface="Roboto Slab" charset="0"/>
                <a:ea typeface="Roboto Slab" charset="0"/>
                <a:cs typeface="Roboto Slab" charset="0"/>
              </a:rPr>
              <a:t>03</a:t>
            </a:r>
          </a:p>
        </p:txBody>
      </p:sp>
      <p:sp>
        <p:nvSpPr>
          <p:cNvPr id="5" name="TextBox 4"/>
          <p:cNvSpPr txBox="1"/>
          <p:nvPr/>
        </p:nvSpPr>
        <p:spPr>
          <a:xfrm>
            <a:off x="771788" y="540287"/>
            <a:ext cx="2850415" cy="867930"/>
          </a:xfrm>
          <a:prstGeom prst="rect">
            <a:avLst/>
          </a:prstGeom>
          <a:noFill/>
        </p:spPr>
        <p:txBody>
          <a:bodyPr wrap="square" lIns="0" rIns="0" rtlCol="0">
            <a:spAutoFit/>
          </a:bodyPr>
          <a:lstStyle/>
          <a:p>
            <a:pPr>
              <a:lnSpc>
                <a:spcPct val="90000"/>
              </a:lnSpc>
            </a:pPr>
            <a:r>
              <a:rPr lang="en-US" sz="2800" spc="300" dirty="0">
                <a:latin typeface="+mj-lt"/>
              </a:rPr>
              <a:t>ARCHITECTURE OF SPRING MVC</a:t>
            </a:r>
          </a:p>
        </p:txBody>
      </p:sp>
      <p:cxnSp>
        <p:nvCxnSpPr>
          <p:cNvPr id="6" name="Straight Connector 5"/>
          <p:cNvCxnSpPr/>
          <p:nvPr/>
        </p:nvCxnSpPr>
        <p:spPr>
          <a:xfrm>
            <a:off x="3622203" y="405234"/>
            <a:ext cx="0" cy="1421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13184" y="405234"/>
            <a:ext cx="7284626" cy="1444691"/>
          </a:xfrm>
          <a:prstGeom prst="rect">
            <a:avLst/>
          </a:prstGeom>
          <a:noFill/>
        </p:spPr>
        <p:txBody>
          <a:bodyPr wrap="square" lIns="0" rIns="0" rtlCol="0">
            <a:spAutoFit/>
          </a:bodyPr>
          <a:lstStyle/>
          <a:p>
            <a:pPr marR="0" defTabSz="914400">
              <a:lnSpc>
                <a:spcPct val="150000"/>
              </a:lnSpc>
              <a:spcBef>
                <a:spcPts val="0"/>
              </a:spcBef>
              <a:spcAft>
                <a:spcPts val="1000"/>
              </a:spcAft>
              <a:defRPr/>
            </a:pPr>
            <a:r>
              <a:rPr lang="en-US" sz="1200" dirty="0">
                <a:solidFill>
                  <a:srgbClr val="000000">
                    <a:alpha val="70000"/>
                  </a:srgbClr>
                </a:solidFill>
                <a:latin typeface="微软雅黑" panose="020B0503020204020204" pitchFamily="34" charset="-122"/>
              </a:rPr>
              <a:t>Model-View-Controller (MVC) is a well-known design pattern for designing the GUI-based applications. It mainly decouples the business logic from UI by separating the roles of Model, View, and Controller in an application. This pattern divides the application into three components to separate the internal representation of the information from the way it is being presented to the user. The three components are:</a:t>
            </a:r>
          </a:p>
        </p:txBody>
      </p:sp>
      <p:sp>
        <p:nvSpPr>
          <p:cNvPr id="8" name="Oval 7"/>
          <p:cNvSpPr/>
          <p:nvPr/>
        </p:nvSpPr>
        <p:spPr>
          <a:xfrm>
            <a:off x="1303774" y="2080470"/>
            <a:ext cx="2076990" cy="2087150"/>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spc="300" dirty="0">
                <a:solidFill>
                  <a:schemeClr val="tx1"/>
                </a:solidFill>
                <a:latin typeface="+mj-lt"/>
                <a:ea typeface="Roboto Slab" charset="0"/>
                <a:cs typeface="Roboto Slab" charset="0"/>
              </a:rPr>
              <a:t> </a:t>
            </a:r>
          </a:p>
        </p:txBody>
      </p:sp>
      <p:sp>
        <p:nvSpPr>
          <p:cNvPr id="9" name="Oval 8"/>
          <p:cNvSpPr/>
          <p:nvPr/>
        </p:nvSpPr>
        <p:spPr>
          <a:xfrm>
            <a:off x="4796274" y="2080470"/>
            <a:ext cx="2076990" cy="2087150"/>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spc="300" dirty="0">
                <a:solidFill>
                  <a:schemeClr val="tx1"/>
                </a:solidFill>
                <a:latin typeface="+mj-lt"/>
                <a:ea typeface="Roboto Slab" charset="0"/>
                <a:cs typeface="Roboto Slab" charset="0"/>
              </a:rPr>
              <a:t> </a:t>
            </a:r>
          </a:p>
        </p:txBody>
      </p:sp>
      <p:sp>
        <p:nvSpPr>
          <p:cNvPr id="10" name="Oval 9"/>
          <p:cNvSpPr/>
          <p:nvPr/>
        </p:nvSpPr>
        <p:spPr>
          <a:xfrm>
            <a:off x="8288774" y="2080470"/>
            <a:ext cx="2076990" cy="2087150"/>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spc="300" dirty="0">
                <a:solidFill>
                  <a:schemeClr val="tx1"/>
                </a:solidFill>
                <a:latin typeface="+mj-lt"/>
                <a:ea typeface="Roboto Slab" charset="0"/>
                <a:cs typeface="Roboto Slab" charset="0"/>
              </a:rPr>
              <a:t> </a:t>
            </a:r>
          </a:p>
        </p:txBody>
      </p:sp>
      <p:sp>
        <p:nvSpPr>
          <p:cNvPr id="16" name="TextBox 15">
            <a:extLst>
              <a:ext uri="{FF2B5EF4-FFF2-40B4-BE49-F238E27FC236}">
                <a16:creationId xmlns:a16="http://schemas.microsoft.com/office/drawing/2014/main" id="{21EE02BC-512A-4E98-A1FE-432DE20A2232}"/>
              </a:ext>
            </a:extLst>
          </p:cNvPr>
          <p:cNvSpPr txBox="1"/>
          <p:nvPr/>
        </p:nvSpPr>
        <p:spPr>
          <a:xfrm>
            <a:off x="901183" y="4530429"/>
            <a:ext cx="2935761" cy="1219308"/>
          </a:xfrm>
          <a:prstGeom prst="rect">
            <a:avLst/>
          </a:prstGeom>
          <a:noFill/>
        </p:spPr>
        <p:txBody>
          <a:bodyPr wrap="square" lIns="0" rIns="0" rtlCol="0">
            <a:spAutoFit/>
          </a:bodyPr>
          <a:lstStyle/>
          <a:p>
            <a:pPr marR="0" lvl="0" defTabSz="914400">
              <a:lnSpc>
                <a:spcPct val="150000"/>
              </a:lnSpc>
              <a:spcBef>
                <a:spcPts val="0"/>
              </a:spcBef>
              <a:spcAft>
                <a:spcPts val="1000"/>
              </a:spcAft>
              <a:defRPr/>
            </a:pPr>
            <a:r>
              <a:rPr lang="en-US" sz="1000" dirty="0">
                <a:solidFill>
                  <a:srgbClr val="000000">
                    <a:alpha val="70000"/>
                  </a:srgbClr>
                </a:solidFill>
                <a:latin typeface="微软雅黑" panose="020B0503020204020204" pitchFamily="34" charset="-122"/>
              </a:rPr>
              <a:t>Model (M): Model’s responsibility is to manage the application’s data, business logic, and business rules. It is a POJO class that encapsulates the application data given by the controller</a:t>
            </a:r>
          </a:p>
        </p:txBody>
      </p:sp>
      <p:sp>
        <p:nvSpPr>
          <p:cNvPr id="17" name="TextBox 16">
            <a:extLst>
              <a:ext uri="{FF2B5EF4-FFF2-40B4-BE49-F238E27FC236}">
                <a16:creationId xmlns:a16="http://schemas.microsoft.com/office/drawing/2014/main" id="{4DC2E622-A8DB-46E4-A623-E8B3557AABD5}"/>
              </a:ext>
            </a:extLst>
          </p:cNvPr>
          <p:cNvSpPr txBox="1"/>
          <p:nvPr/>
        </p:nvSpPr>
        <p:spPr>
          <a:xfrm>
            <a:off x="4481727" y="4571095"/>
            <a:ext cx="2935761" cy="1219308"/>
          </a:xfrm>
          <a:prstGeom prst="rect">
            <a:avLst/>
          </a:prstGeom>
          <a:noFill/>
        </p:spPr>
        <p:txBody>
          <a:bodyPr wrap="square" lIns="0" rIns="0" rtlCol="0">
            <a:spAutoFit/>
          </a:bodyPr>
          <a:lstStyle/>
          <a:p>
            <a:pPr marR="0" lvl="0" defTabSz="914400">
              <a:lnSpc>
                <a:spcPct val="150000"/>
              </a:lnSpc>
              <a:spcBef>
                <a:spcPts val="0"/>
              </a:spcBef>
              <a:spcAft>
                <a:spcPts val="1000"/>
              </a:spcAft>
              <a:defRPr/>
            </a:pPr>
            <a:r>
              <a:rPr lang="en-US" sz="1000" dirty="0">
                <a:solidFill>
                  <a:srgbClr val="000000">
                    <a:alpha val="70000"/>
                  </a:srgbClr>
                </a:solidFill>
                <a:latin typeface="微软雅黑" panose="020B0503020204020204" pitchFamily="34" charset="-122"/>
              </a:rPr>
              <a:t>View (V): A view is an output representation of the information, such as displaying information or reports to the user either as a text form or as charts. Views are usually the JSP templates written with Java Standard Tag Library (JSTL)</a:t>
            </a:r>
          </a:p>
        </p:txBody>
      </p:sp>
      <p:sp>
        <p:nvSpPr>
          <p:cNvPr id="18" name="TextBox 17">
            <a:extLst>
              <a:ext uri="{FF2B5EF4-FFF2-40B4-BE49-F238E27FC236}">
                <a16:creationId xmlns:a16="http://schemas.microsoft.com/office/drawing/2014/main" id="{888F6F44-22EA-4FFF-868D-27C1A7E65BA0}"/>
              </a:ext>
            </a:extLst>
          </p:cNvPr>
          <p:cNvSpPr txBox="1"/>
          <p:nvPr/>
        </p:nvSpPr>
        <p:spPr>
          <a:xfrm>
            <a:off x="8062271" y="4603204"/>
            <a:ext cx="3194990" cy="1219308"/>
          </a:xfrm>
          <a:prstGeom prst="rect">
            <a:avLst/>
          </a:prstGeom>
          <a:noFill/>
        </p:spPr>
        <p:txBody>
          <a:bodyPr wrap="square" lIns="0" rIns="0" rtlCol="0">
            <a:spAutoFit/>
          </a:bodyPr>
          <a:lstStyle/>
          <a:p>
            <a:pPr marR="0" lvl="0" defTabSz="914400">
              <a:lnSpc>
                <a:spcPct val="150000"/>
              </a:lnSpc>
              <a:spcBef>
                <a:spcPts val="0"/>
              </a:spcBef>
              <a:spcAft>
                <a:spcPts val="1000"/>
              </a:spcAft>
              <a:defRPr/>
            </a:pPr>
            <a:r>
              <a:rPr lang="en-US" sz="1000" dirty="0">
                <a:solidFill>
                  <a:srgbClr val="000000">
                    <a:alpha val="70000"/>
                  </a:srgbClr>
                </a:solidFill>
                <a:latin typeface="微软雅黑" panose="020B0503020204020204" pitchFamily="34" charset="-122"/>
              </a:rPr>
              <a:t>Controller(C): Controller’s responsibility is to invoke the Models to perform the business logic and then update the view based on the model’s output. In the Spring framework, the controller part is played by the Dispatcher Servlet</a:t>
            </a:r>
          </a:p>
        </p:txBody>
      </p:sp>
    </p:spTree>
    <p:extLst>
      <p:ext uri="{BB962C8B-B14F-4D97-AF65-F5344CB8AC3E}">
        <p14:creationId xmlns:p14="http://schemas.microsoft.com/office/powerpoint/2010/main" val="11647132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6892754" y="917512"/>
            <a:ext cx="4125875" cy="1244328"/>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pPr>
              <a:lnSpc>
                <a:spcPct val="150000"/>
              </a:lnSpc>
              <a:defRPr/>
            </a:pPr>
            <a:r>
              <a:rPr lang="en-US" sz="1200" dirty="0">
                <a:solidFill>
                  <a:srgbClr val="000000">
                    <a:alpha val="70000"/>
                  </a:srgbClr>
                </a:solidFill>
                <a:latin typeface="微软雅黑" panose="020B0503020204020204" pitchFamily="34" charset="-122"/>
                <a:ea typeface="+mn-ea"/>
                <a:cs typeface="+mn-cs"/>
              </a:rPr>
              <a:t>The main component of Spring MVC framework is the Dispatcher Servlet. Refer to the diagram to understand the Spring MVC architecture:</a:t>
            </a:r>
          </a:p>
        </p:txBody>
      </p:sp>
      <p:sp>
        <p:nvSpPr>
          <p:cNvPr id="22" name="TextBox 21">
            <a:extLst>
              <a:ext uri="{FF2B5EF4-FFF2-40B4-BE49-F238E27FC236}">
                <a16:creationId xmlns:a16="http://schemas.microsoft.com/office/drawing/2014/main" id="{B8F8B031-EEC2-4DAE-BFF2-47C82A31F10B}"/>
              </a:ext>
            </a:extLst>
          </p:cNvPr>
          <p:cNvSpPr txBox="1"/>
          <p:nvPr/>
        </p:nvSpPr>
        <p:spPr>
          <a:xfrm>
            <a:off x="6800837" y="2065763"/>
            <a:ext cx="4125875" cy="3886705"/>
          </a:xfrm>
          <a:prstGeom prst="rect">
            <a:avLst/>
          </a:prstGeom>
          <a:noFill/>
        </p:spPr>
        <p:txBody>
          <a:bodyPr wrap="square">
            <a:spAutoFit/>
          </a:bodyPr>
          <a:lstStyle/>
          <a:p>
            <a:pPr marR="0" defTabSz="914400">
              <a:lnSpc>
                <a:spcPct val="150000"/>
              </a:lnSpc>
              <a:spcBef>
                <a:spcPts val="0"/>
              </a:spcBef>
              <a:spcAft>
                <a:spcPts val="1000"/>
              </a:spcAft>
              <a:defRPr/>
            </a:pPr>
            <a:r>
              <a:rPr lang="en-US" sz="1000" dirty="0">
                <a:solidFill>
                  <a:schemeClr val="tx1">
                    <a:alpha val="70000"/>
                  </a:schemeClr>
                </a:solidFill>
                <a:latin typeface="微软雅黑" panose="020B0503020204020204" pitchFamily="34" charset="-122"/>
              </a:rPr>
              <a:t>In Spring 3 MVC framework Dispatcher Servlet access the front controller which handles all the incoming requests and queues them for forwarding to the different controllers.</a:t>
            </a:r>
          </a:p>
          <a:p>
            <a:pPr marR="0" lvl="0" indent="-342900" defTabSz="914400">
              <a:lnSpc>
                <a:spcPct val="150000"/>
              </a:lnSpc>
              <a:spcBef>
                <a:spcPts val="0"/>
              </a:spcBef>
              <a:spcAft>
                <a:spcPts val="0"/>
              </a:spcAft>
              <a:buFont typeface="Symbol" panose="05050102010706020507" pitchFamily="18" charset="2"/>
              <a:buChar char=""/>
              <a:defRPr/>
            </a:pPr>
            <a:r>
              <a:rPr lang="en-US" sz="1000" dirty="0">
                <a:solidFill>
                  <a:schemeClr val="tx1">
                    <a:alpha val="70000"/>
                  </a:schemeClr>
                </a:solidFill>
                <a:latin typeface="微软雅黑" panose="020B0503020204020204" pitchFamily="34" charset="-122"/>
              </a:rPr>
              <a:t>Dispatcher Servlet is configured in the web.xml of the application and all the requests mapped to this servlet will be handled by this servlet. Dispatcher Servlet delegates the request to the controller (i.e. class annotated with the @Controller annotation)</a:t>
            </a:r>
          </a:p>
          <a:p>
            <a:pPr marR="0" lvl="0" indent="-342900" defTabSz="914400">
              <a:lnSpc>
                <a:spcPct val="150000"/>
              </a:lnSpc>
              <a:spcBef>
                <a:spcPts val="0"/>
              </a:spcBef>
              <a:spcAft>
                <a:spcPts val="0"/>
              </a:spcAft>
              <a:buFont typeface="Symbol" panose="05050102010706020507" pitchFamily="18" charset="2"/>
              <a:buChar char=""/>
              <a:defRPr/>
            </a:pPr>
            <a:r>
              <a:rPr lang="en-US" sz="1000" dirty="0">
                <a:solidFill>
                  <a:schemeClr val="tx1">
                    <a:alpha val="70000"/>
                  </a:schemeClr>
                </a:solidFill>
                <a:latin typeface="微软雅黑" panose="020B0503020204020204" pitchFamily="34" charset="-122"/>
              </a:rPr>
              <a:t>The Controller class invokes the appropriate handler method based on the @RequestMapping annotation. This method returns the logical name of the View and the Model</a:t>
            </a:r>
          </a:p>
          <a:p>
            <a:pPr marR="0" lvl="0" indent="-342900" defTabSz="914400">
              <a:lnSpc>
                <a:spcPct val="150000"/>
              </a:lnSpc>
              <a:spcBef>
                <a:spcPts val="0"/>
              </a:spcBef>
              <a:spcAft>
                <a:spcPts val="0"/>
              </a:spcAft>
              <a:buFont typeface="Symbol" panose="05050102010706020507" pitchFamily="18" charset="2"/>
              <a:buChar char=""/>
              <a:defRPr/>
            </a:pPr>
            <a:r>
              <a:rPr lang="en-US" sz="1000" dirty="0">
                <a:solidFill>
                  <a:schemeClr val="tx1">
                    <a:alpha val="70000"/>
                  </a:schemeClr>
                </a:solidFill>
                <a:latin typeface="微软雅黑" panose="020B0503020204020204" pitchFamily="34" charset="-122"/>
              </a:rPr>
              <a:t>Dispatcher Servlets resolves the actual view name using the </a:t>
            </a:r>
            <a:r>
              <a:rPr lang="en-US" sz="1000" dirty="0" err="1">
                <a:solidFill>
                  <a:schemeClr val="tx1">
                    <a:alpha val="70000"/>
                  </a:schemeClr>
                </a:solidFill>
                <a:latin typeface="微软雅黑" panose="020B0503020204020204" pitchFamily="34" charset="-122"/>
              </a:rPr>
              <a:t>ViewResolver</a:t>
            </a:r>
            <a:r>
              <a:rPr lang="en-US" sz="1000" dirty="0">
                <a:solidFill>
                  <a:schemeClr val="tx1">
                    <a:alpha val="70000"/>
                  </a:schemeClr>
                </a:solidFill>
                <a:latin typeface="微软雅黑" panose="020B0503020204020204" pitchFamily="34" charset="-122"/>
              </a:rPr>
              <a:t> (configured in the Spring Beans configuration file) and gets the actual view name</a:t>
            </a:r>
          </a:p>
          <a:p>
            <a:pPr marR="0" lvl="0" indent="-342900" defTabSz="914400">
              <a:lnSpc>
                <a:spcPct val="150000"/>
              </a:lnSpc>
              <a:spcBef>
                <a:spcPts val="0"/>
              </a:spcBef>
              <a:spcAft>
                <a:spcPts val="1000"/>
              </a:spcAft>
              <a:buFont typeface="Symbol" panose="05050102010706020507" pitchFamily="18" charset="2"/>
              <a:buChar char=""/>
              <a:defRPr/>
            </a:pPr>
            <a:r>
              <a:rPr lang="en-US" sz="1000" dirty="0">
                <a:solidFill>
                  <a:schemeClr val="tx1">
                    <a:alpha val="70000"/>
                  </a:schemeClr>
                </a:solidFill>
                <a:latin typeface="微软雅黑" panose="020B0503020204020204" pitchFamily="34" charset="-122"/>
              </a:rPr>
              <a:t>Passes the model object to the view so it can be used by view to display the result to the user</a:t>
            </a:r>
          </a:p>
        </p:txBody>
      </p:sp>
      <p:pic>
        <p:nvPicPr>
          <p:cNvPr id="6" name="Picture 5">
            <a:extLst>
              <a:ext uri="{FF2B5EF4-FFF2-40B4-BE49-F238E27FC236}">
                <a16:creationId xmlns:a16="http://schemas.microsoft.com/office/drawing/2014/main" id="{F04AD857-A63E-4724-8B28-5F47C4E2498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3000"/>
                    </a14:imgEffect>
                  </a14:imgLayer>
                </a14:imgProps>
              </a:ext>
              <a:ext uri="{28A0092B-C50C-407E-A947-70E740481C1C}">
                <a14:useLocalDpi xmlns:a14="http://schemas.microsoft.com/office/drawing/2010/main" val="0"/>
              </a:ext>
            </a:extLst>
          </a:blip>
          <a:srcRect/>
          <a:stretch>
            <a:fillRect/>
          </a:stretch>
        </p:blipFill>
        <p:spPr bwMode="auto">
          <a:xfrm>
            <a:off x="-1" y="1771412"/>
            <a:ext cx="5487328" cy="5086588"/>
          </a:xfrm>
          <a:prstGeom prst="rect">
            <a:avLst/>
          </a:prstGeom>
          <a:noFill/>
          <a:ln>
            <a:noFill/>
          </a:ln>
        </p:spPr>
      </p:pic>
      <p:pic>
        <p:nvPicPr>
          <p:cNvPr id="8" name="图片 18">
            <a:extLst>
              <a:ext uri="{FF2B5EF4-FFF2-40B4-BE49-F238E27FC236}">
                <a16:creationId xmlns:a16="http://schemas.microsoft.com/office/drawing/2014/main" id="{AB19E3ED-9609-4C08-95EE-2E414C4179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80078">
            <a:off x="-101875" y="5511988"/>
            <a:ext cx="1481998" cy="1481998"/>
          </a:xfrm>
          <a:prstGeom prst="rect">
            <a:avLst/>
          </a:prstGeom>
        </p:spPr>
      </p:pic>
      <p:sp>
        <p:nvSpPr>
          <p:cNvPr id="9" name="Shape 3664">
            <a:extLst>
              <a:ext uri="{FF2B5EF4-FFF2-40B4-BE49-F238E27FC236}">
                <a16:creationId xmlns:a16="http://schemas.microsoft.com/office/drawing/2014/main" id="{F78C57B9-A95F-4F14-A4E0-AFAF33FB2182}"/>
              </a:ext>
            </a:extLst>
          </p:cNvPr>
          <p:cNvSpPr/>
          <p:nvPr/>
        </p:nvSpPr>
        <p:spPr>
          <a:xfrm>
            <a:off x="5975712" y="2991663"/>
            <a:ext cx="521251" cy="46996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sz="1200" dirty="0">
              <a:solidFill>
                <a:prstClr val="black"/>
              </a:solidFill>
              <a:latin typeface="微软雅黑" panose="020B0503020204020204" pitchFamily="34" charset="-122"/>
            </a:endParaRPr>
          </a:p>
        </p:txBody>
      </p:sp>
      <p:sp>
        <p:nvSpPr>
          <p:cNvPr id="10" name="Shape 3627">
            <a:extLst>
              <a:ext uri="{FF2B5EF4-FFF2-40B4-BE49-F238E27FC236}">
                <a16:creationId xmlns:a16="http://schemas.microsoft.com/office/drawing/2014/main" id="{552FC899-E126-4DC0-A61D-9711BFA8719D}"/>
              </a:ext>
            </a:extLst>
          </p:cNvPr>
          <p:cNvSpPr/>
          <p:nvPr/>
        </p:nvSpPr>
        <p:spPr>
          <a:xfrm>
            <a:off x="5975712" y="4119514"/>
            <a:ext cx="516262" cy="424732"/>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1" name="Shape 3647">
            <a:extLst>
              <a:ext uri="{FF2B5EF4-FFF2-40B4-BE49-F238E27FC236}">
                <a16:creationId xmlns:a16="http://schemas.microsoft.com/office/drawing/2014/main" id="{54D5375D-AC06-4818-B988-88E954560DFF}"/>
              </a:ext>
            </a:extLst>
          </p:cNvPr>
          <p:cNvSpPr/>
          <p:nvPr/>
        </p:nvSpPr>
        <p:spPr>
          <a:xfrm>
            <a:off x="5951356" y="4843135"/>
            <a:ext cx="481616" cy="439852"/>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2" name="Shape 3598">
            <a:extLst>
              <a:ext uri="{FF2B5EF4-FFF2-40B4-BE49-F238E27FC236}">
                <a16:creationId xmlns:a16="http://schemas.microsoft.com/office/drawing/2014/main" id="{1E261CCD-8EA6-43E6-A154-0D765AFCB9A7}"/>
              </a:ext>
            </a:extLst>
          </p:cNvPr>
          <p:cNvSpPr/>
          <p:nvPr/>
        </p:nvSpPr>
        <p:spPr>
          <a:xfrm>
            <a:off x="5998390" y="5516236"/>
            <a:ext cx="493584" cy="409517"/>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dirty="0">
              <a:latin typeface="微软雅黑" panose="020B0503020204020204" pitchFamily="34" charset="-122"/>
            </a:endParaRPr>
          </a:p>
        </p:txBody>
      </p:sp>
      <p:sp>
        <p:nvSpPr>
          <p:cNvPr id="13" name="TextBox 12">
            <a:extLst>
              <a:ext uri="{FF2B5EF4-FFF2-40B4-BE49-F238E27FC236}">
                <a16:creationId xmlns:a16="http://schemas.microsoft.com/office/drawing/2014/main" id="{ECE4A6F7-DB7F-4F4B-8B35-E1A4075F7EDF}"/>
              </a:ext>
            </a:extLst>
          </p:cNvPr>
          <p:cNvSpPr txBox="1"/>
          <p:nvPr/>
        </p:nvSpPr>
        <p:spPr>
          <a:xfrm>
            <a:off x="625161" y="550153"/>
            <a:ext cx="2850415" cy="867930"/>
          </a:xfrm>
          <a:prstGeom prst="rect">
            <a:avLst/>
          </a:prstGeom>
          <a:noFill/>
        </p:spPr>
        <p:txBody>
          <a:bodyPr wrap="square" lIns="0" rIns="0" rtlCol="0">
            <a:spAutoFit/>
          </a:bodyPr>
          <a:lstStyle/>
          <a:p>
            <a:pPr>
              <a:lnSpc>
                <a:spcPct val="90000"/>
              </a:lnSpc>
            </a:pPr>
            <a:r>
              <a:rPr lang="en-US" sz="2800" spc="300" dirty="0">
                <a:latin typeface="+mj-lt"/>
              </a:rPr>
              <a:t>ARCHITECTURE OF SPRING MVC</a:t>
            </a:r>
          </a:p>
        </p:txBody>
      </p:sp>
      <p:cxnSp>
        <p:nvCxnSpPr>
          <p:cNvPr id="14" name="Straight Connector 13">
            <a:extLst>
              <a:ext uri="{FF2B5EF4-FFF2-40B4-BE49-F238E27FC236}">
                <a16:creationId xmlns:a16="http://schemas.microsoft.com/office/drawing/2014/main" id="{FE1DF50F-DC16-4C88-9E85-00A888CF83CE}"/>
              </a:ext>
            </a:extLst>
          </p:cNvPr>
          <p:cNvCxnSpPr/>
          <p:nvPr/>
        </p:nvCxnSpPr>
        <p:spPr>
          <a:xfrm>
            <a:off x="3521535" y="273154"/>
            <a:ext cx="0" cy="1421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82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650866" y="3429000"/>
            <a:ext cx="4541134" cy="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14225" y="782653"/>
            <a:ext cx="3237857" cy="424732"/>
          </a:xfrm>
          <a:prstGeom prst="rect">
            <a:avLst/>
          </a:prstGeom>
          <a:noFill/>
        </p:spPr>
        <p:txBody>
          <a:bodyPr wrap="square" lIns="0" rIns="0" rtlCol="0">
            <a:spAutoFit/>
          </a:bodyPr>
          <a:lstStyle/>
          <a:p>
            <a:pPr marR="0" lvl="0" algn="ctr">
              <a:lnSpc>
                <a:spcPct val="90000"/>
              </a:lnSpc>
              <a:spcBef>
                <a:spcPts val="0"/>
              </a:spcBef>
              <a:spcAft>
                <a:spcPts val="1000"/>
              </a:spcAft>
            </a:pPr>
            <a:r>
              <a:rPr lang="en-US" sz="1200" spc="300" dirty="0">
                <a:latin typeface="+mj-lt"/>
              </a:rPr>
              <a:t>STEP 1 - SETUP JAVA DEVELOPMENT KIT (JDK)</a:t>
            </a:r>
          </a:p>
        </p:txBody>
      </p:sp>
      <p:sp>
        <p:nvSpPr>
          <p:cNvPr id="6" name="TextBox 5"/>
          <p:cNvSpPr txBox="1"/>
          <p:nvPr/>
        </p:nvSpPr>
        <p:spPr>
          <a:xfrm>
            <a:off x="614225" y="1142885"/>
            <a:ext cx="3237857" cy="369332"/>
          </a:xfrm>
          <a:prstGeom prst="rect">
            <a:avLst/>
          </a:prstGeom>
          <a:noFill/>
        </p:spPr>
        <p:txBody>
          <a:bodyPr wrap="square" lIns="0" rIns="0" rtlCol="0">
            <a:spAutoFit/>
          </a:bodyPr>
          <a:lstStyle/>
          <a:p>
            <a:pPr algn="just" defTabSz="914034">
              <a:lnSpc>
                <a:spcPct val="90000"/>
              </a:lnSpc>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Download the latest version from Oracle's Java site − Java SE Downloads.</a:t>
            </a:r>
          </a:p>
        </p:txBody>
      </p:sp>
      <p:sp>
        <p:nvSpPr>
          <p:cNvPr id="7" name="Shape 3598"/>
          <p:cNvSpPr/>
          <p:nvPr/>
        </p:nvSpPr>
        <p:spPr>
          <a:xfrm>
            <a:off x="1930024" y="279197"/>
            <a:ext cx="493584" cy="409517"/>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dirty="0">
              <a:latin typeface="微软雅黑" panose="020B0503020204020204" pitchFamily="34" charset="-122"/>
            </a:endParaRPr>
          </a:p>
        </p:txBody>
      </p:sp>
      <p:sp>
        <p:nvSpPr>
          <p:cNvPr id="8" name="TextBox 7"/>
          <p:cNvSpPr txBox="1"/>
          <p:nvPr/>
        </p:nvSpPr>
        <p:spPr>
          <a:xfrm>
            <a:off x="609969" y="3005445"/>
            <a:ext cx="3237857" cy="258532"/>
          </a:xfrm>
          <a:prstGeom prst="rect">
            <a:avLst/>
          </a:prstGeom>
          <a:noFill/>
        </p:spPr>
        <p:txBody>
          <a:bodyPr wrap="square" lIns="0" rIns="0" rtlCol="0">
            <a:spAutoFit/>
          </a:bodyPr>
          <a:lstStyle/>
          <a:p>
            <a:pPr marR="0" lvl="0" algn="ctr">
              <a:lnSpc>
                <a:spcPct val="90000"/>
              </a:lnSpc>
              <a:spcBef>
                <a:spcPts val="0"/>
              </a:spcBef>
              <a:spcAft>
                <a:spcPts val="1000"/>
              </a:spcAft>
            </a:pPr>
            <a:r>
              <a:rPr lang="en-US" sz="1200" spc="300" dirty="0">
                <a:latin typeface="+mj-lt"/>
              </a:rPr>
              <a:t>STEP 3 - SETUP ECLIPSE IDE</a:t>
            </a:r>
          </a:p>
        </p:txBody>
      </p:sp>
      <p:sp>
        <p:nvSpPr>
          <p:cNvPr id="9" name="TextBox 8"/>
          <p:cNvSpPr txBox="1"/>
          <p:nvPr/>
        </p:nvSpPr>
        <p:spPr>
          <a:xfrm>
            <a:off x="609969" y="3257688"/>
            <a:ext cx="3237857" cy="963469"/>
          </a:xfrm>
          <a:prstGeom prst="rect">
            <a:avLst/>
          </a:prstGeom>
          <a:noFill/>
        </p:spPr>
        <p:txBody>
          <a:bodyPr wrap="square" lIns="0" rIns="0" rtlCol="0">
            <a:spAutoFit/>
          </a:bodyPr>
          <a:lstStyle/>
          <a:p>
            <a:pPr marR="0" algn="just" defTabSz="914034">
              <a:lnSpc>
                <a:spcPct val="115000"/>
              </a:lnSpc>
              <a:spcBef>
                <a:spcPts val="0"/>
              </a:spcBef>
              <a:spcAft>
                <a:spcPts val="1000"/>
              </a:spcAft>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To install Eclipse IDE, download the latest Eclipse binaries from the following link https://www.eclipse.org/downloads/. Once the installation is downloaded, unpack the binary distribution into a convenient location.</a:t>
            </a:r>
          </a:p>
        </p:txBody>
      </p:sp>
      <p:sp>
        <p:nvSpPr>
          <p:cNvPr id="10" name="Shape 3647"/>
          <p:cNvSpPr/>
          <p:nvPr/>
        </p:nvSpPr>
        <p:spPr>
          <a:xfrm>
            <a:off x="1939228" y="2522410"/>
            <a:ext cx="481616" cy="439852"/>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1" name="TextBox 10"/>
          <p:cNvSpPr txBox="1"/>
          <p:nvPr/>
        </p:nvSpPr>
        <p:spPr>
          <a:xfrm>
            <a:off x="8302504" y="734623"/>
            <a:ext cx="3237857" cy="424732"/>
          </a:xfrm>
          <a:prstGeom prst="rect">
            <a:avLst/>
          </a:prstGeom>
          <a:noFill/>
        </p:spPr>
        <p:txBody>
          <a:bodyPr wrap="square" lIns="0" rIns="0" rtlCol="0">
            <a:spAutoFit/>
          </a:bodyPr>
          <a:lstStyle/>
          <a:p>
            <a:pPr marR="0" lvl="0" algn="ctr">
              <a:lnSpc>
                <a:spcPct val="90000"/>
              </a:lnSpc>
              <a:spcBef>
                <a:spcPts val="0"/>
              </a:spcBef>
              <a:spcAft>
                <a:spcPts val="1000"/>
              </a:spcAft>
            </a:pPr>
            <a:r>
              <a:rPr lang="en-US" sz="1200" spc="300" dirty="0">
                <a:latin typeface="+mj-lt"/>
              </a:rPr>
              <a:t>STEP 2 − INSTALL APACHE COMMON LOGGING API</a:t>
            </a:r>
          </a:p>
        </p:txBody>
      </p:sp>
      <p:sp>
        <p:nvSpPr>
          <p:cNvPr id="12" name="TextBox 11"/>
          <p:cNvSpPr txBox="1"/>
          <p:nvPr/>
        </p:nvSpPr>
        <p:spPr>
          <a:xfrm>
            <a:off x="8138523" y="1088458"/>
            <a:ext cx="3565817" cy="526811"/>
          </a:xfrm>
          <a:prstGeom prst="rect">
            <a:avLst/>
          </a:prstGeom>
          <a:noFill/>
        </p:spPr>
        <p:txBody>
          <a:bodyPr wrap="square" lIns="0" rIns="0" rtlCol="0">
            <a:spAutoFit/>
          </a:bodyPr>
          <a:lstStyle/>
          <a:p>
            <a:pPr algn="just" defTabSz="914034">
              <a:lnSpc>
                <a:spcPct val="150000"/>
              </a:lnSpc>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Download the latest version of Apache Commons Logging API from https://commons.apache.org/logging/. </a:t>
            </a:r>
          </a:p>
        </p:txBody>
      </p:sp>
      <p:sp>
        <p:nvSpPr>
          <p:cNvPr id="13" name="TextBox 12"/>
          <p:cNvSpPr txBox="1"/>
          <p:nvPr/>
        </p:nvSpPr>
        <p:spPr>
          <a:xfrm>
            <a:off x="8416419" y="3711094"/>
            <a:ext cx="3237857" cy="424732"/>
          </a:xfrm>
          <a:prstGeom prst="rect">
            <a:avLst/>
          </a:prstGeom>
          <a:noFill/>
        </p:spPr>
        <p:txBody>
          <a:bodyPr wrap="square" lIns="0" rIns="0" rtlCol="0">
            <a:spAutoFit/>
          </a:bodyPr>
          <a:lstStyle/>
          <a:p>
            <a:pPr marR="0" lvl="0" algn="ctr">
              <a:lnSpc>
                <a:spcPct val="90000"/>
              </a:lnSpc>
              <a:spcBef>
                <a:spcPts val="0"/>
              </a:spcBef>
              <a:spcAft>
                <a:spcPts val="1000"/>
              </a:spcAft>
            </a:pPr>
            <a:r>
              <a:rPr lang="en-US" sz="1200" spc="300" dirty="0">
                <a:latin typeface="+mj-lt"/>
              </a:rPr>
              <a:t>STEP 4 - SETUP SPRING FRAMEWORK LIBRARIES</a:t>
            </a:r>
          </a:p>
        </p:txBody>
      </p:sp>
      <p:sp>
        <p:nvSpPr>
          <p:cNvPr id="14" name="TextBox 13"/>
          <p:cNvSpPr txBox="1"/>
          <p:nvPr/>
        </p:nvSpPr>
        <p:spPr>
          <a:xfrm>
            <a:off x="8018964" y="4078886"/>
            <a:ext cx="3867821" cy="432554"/>
          </a:xfrm>
          <a:prstGeom prst="rect">
            <a:avLst/>
          </a:prstGeom>
          <a:noFill/>
        </p:spPr>
        <p:txBody>
          <a:bodyPr wrap="square" lIns="0" rIns="0" rtlCol="0">
            <a:spAutoFit/>
          </a:bodyPr>
          <a:lstStyle/>
          <a:p>
            <a:pPr lvl="0" algn="just" defTabSz="914034">
              <a:lnSpc>
                <a:spcPct val="115000"/>
              </a:lnSpc>
              <a:spcAft>
                <a:spcPts val="1000"/>
              </a:spcAft>
            </a:pP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Download the latest version of Spring framework binaries from  https://repo.spring.io/release/org/springframework/sprin</a:t>
            </a:r>
            <a:r>
              <a:rPr lang="en-US" sz="1000" dirty="0">
                <a:solidFill>
                  <a:srgbClr val="000000">
                    <a:lumMod val="65000"/>
                    <a:lumOff val="35000"/>
                  </a:srgbClr>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g</a:t>
            </a:r>
            <a:r>
              <a:rPr lang="en-US" sz="1000" dirty="0">
                <a:solidFill>
                  <a:srgbClr val="000000">
                    <a:lumMod val="65000"/>
                    <a:lumOff val="35000"/>
                  </a:srgbClr>
                </a:solidFill>
                <a:latin typeface="微软雅黑" panose="020B0503020204020204" pitchFamily="34" charset="-122"/>
                <a:ea typeface="微软雅黑" panose="020B0503020204020204" pitchFamily="34" charset="-122"/>
              </a:rPr>
              <a:t>.</a:t>
            </a:r>
          </a:p>
        </p:txBody>
      </p:sp>
      <p:sp>
        <p:nvSpPr>
          <p:cNvPr id="15" name="Shape 3627"/>
          <p:cNvSpPr/>
          <p:nvPr/>
        </p:nvSpPr>
        <p:spPr>
          <a:xfrm>
            <a:off x="9667974" y="238437"/>
            <a:ext cx="516262" cy="424732"/>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sp>
        <p:nvSpPr>
          <p:cNvPr id="16" name="Shape 3664"/>
          <p:cNvSpPr/>
          <p:nvPr/>
        </p:nvSpPr>
        <p:spPr>
          <a:xfrm>
            <a:off x="9706430" y="3137974"/>
            <a:ext cx="578473" cy="49446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dirty="0">
              <a:solidFill>
                <a:prstClr val="black"/>
              </a:solidFill>
              <a:latin typeface="微软雅黑" panose="020B0503020204020204" pitchFamily="34" charset="-122"/>
            </a:endParaRPr>
          </a:p>
        </p:txBody>
      </p:sp>
      <p:pic>
        <p:nvPicPr>
          <p:cNvPr id="4" name="图片占位符 3">
            <a:extLst>
              <a:ext uri="{FF2B5EF4-FFF2-40B4-BE49-F238E27FC236}">
                <a16:creationId xmlns:a16="http://schemas.microsoft.com/office/drawing/2014/main" id="{8B155200-52F9-4765-9409-2B196176A251}"/>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3028" r="13028"/>
          <a:stretch>
            <a:fillRect/>
          </a:stretch>
        </p:blipFill>
        <p:spPr>
          <a:effectLst>
            <a:outerShdw dist="50800" dir="5400000" algn="ctr" rotWithShape="0">
              <a:srgbClr val="000000">
                <a:alpha val="43137"/>
              </a:srgbClr>
            </a:outerShdw>
            <a:reflection stA="0" endPos="65000" dir="5400000" sy="-100000" algn="bl" rotWithShape="0"/>
          </a:effectLst>
        </p:spPr>
      </p:pic>
      <p:sp>
        <p:nvSpPr>
          <p:cNvPr id="18" name="TextBox 17">
            <a:extLst>
              <a:ext uri="{FF2B5EF4-FFF2-40B4-BE49-F238E27FC236}">
                <a16:creationId xmlns:a16="http://schemas.microsoft.com/office/drawing/2014/main" id="{70107CEE-A3D3-4067-BE1A-863F5C73EF61}"/>
              </a:ext>
            </a:extLst>
          </p:cNvPr>
          <p:cNvSpPr txBox="1"/>
          <p:nvPr/>
        </p:nvSpPr>
        <p:spPr>
          <a:xfrm>
            <a:off x="4696318" y="463754"/>
            <a:ext cx="2799363" cy="341632"/>
          </a:xfrm>
          <a:prstGeom prst="rect">
            <a:avLst/>
          </a:prstGeom>
          <a:noFill/>
        </p:spPr>
        <p:txBody>
          <a:bodyPr wrap="square" lIns="0" rIns="0" rtlCol="0">
            <a:spAutoFit/>
          </a:bodyPr>
          <a:lstStyle/>
          <a:p>
            <a:pPr>
              <a:lnSpc>
                <a:spcPct val="90000"/>
              </a:lnSpc>
            </a:pPr>
            <a:r>
              <a:rPr lang="en-US" spc="300" dirty="0">
                <a:latin typeface="+mj-lt"/>
              </a:rPr>
              <a:t>SET UP SPRING MVC</a:t>
            </a:r>
          </a:p>
        </p:txBody>
      </p:sp>
      <p:pic>
        <p:nvPicPr>
          <p:cNvPr id="21" name="Picture 20">
            <a:extLst>
              <a:ext uri="{FF2B5EF4-FFF2-40B4-BE49-F238E27FC236}">
                <a16:creationId xmlns:a16="http://schemas.microsoft.com/office/drawing/2014/main" id="{B692F9B0-20E7-4D44-98EB-D391512C6A60}"/>
              </a:ext>
            </a:extLst>
          </p:cNvPr>
          <p:cNvPicPr>
            <a:picLocks noChangeAspect="1"/>
          </p:cNvPicPr>
          <p:nvPr/>
        </p:nvPicPr>
        <p:blipFill>
          <a:blip r:embed="rId4"/>
          <a:stretch>
            <a:fillRect/>
          </a:stretch>
        </p:blipFill>
        <p:spPr>
          <a:xfrm>
            <a:off x="360758" y="1525570"/>
            <a:ext cx="3641320" cy="439851"/>
          </a:xfrm>
          <a:prstGeom prst="rect">
            <a:avLst/>
          </a:prstGeom>
        </p:spPr>
      </p:pic>
      <p:pic>
        <p:nvPicPr>
          <p:cNvPr id="22" name="Picture 21">
            <a:extLst>
              <a:ext uri="{FF2B5EF4-FFF2-40B4-BE49-F238E27FC236}">
                <a16:creationId xmlns:a16="http://schemas.microsoft.com/office/drawing/2014/main" id="{1FBACD81-E188-4C22-B9CD-C033611FB315}"/>
              </a:ext>
            </a:extLst>
          </p:cNvPr>
          <p:cNvPicPr>
            <a:picLocks noChangeAspect="1"/>
          </p:cNvPicPr>
          <p:nvPr/>
        </p:nvPicPr>
        <p:blipFill>
          <a:blip r:embed="rId5"/>
          <a:stretch>
            <a:fillRect/>
          </a:stretch>
        </p:blipFill>
        <p:spPr>
          <a:xfrm>
            <a:off x="360758" y="2029406"/>
            <a:ext cx="3638557" cy="439851"/>
          </a:xfrm>
          <a:prstGeom prst="rect">
            <a:avLst/>
          </a:prstGeom>
        </p:spPr>
      </p:pic>
      <p:pic>
        <p:nvPicPr>
          <p:cNvPr id="23" name="Picture 22" descr="Common Logging API">
            <a:extLst>
              <a:ext uri="{FF2B5EF4-FFF2-40B4-BE49-F238E27FC236}">
                <a16:creationId xmlns:a16="http://schemas.microsoft.com/office/drawing/2014/main" id="{CE778E36-577A-4B6D-B5C6-BE7C54B661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18964" y="1668000"/>
            <a:ext cx="3976382" cy="1355752"/>
          </a:xfrm>
          <a:prstGeom prst="rect">
            <a:avLst/>
          </a:prstGeom>
          <a:noFill/>
          <a:ln>
            <a:noFill/>
          </a:ln>
        </p:spPr>
      </p:pic>
      <p:pic>
        <p:nvPicPr>
          <p:cNvPr id="26" name="Picture 25" descr="Eclipse Home page">
            <a:extLst>
              <a:ext uri="{FF2B5EF4-FFF2-40B4-BE49-F238E27FC236}">
                <a16:creationId xmlns:a16="http://schemas.microsoft.com/office/drawing/2014/main" id="{EA271620-CB60-4A9C-BA70-7496D89ACBC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0758" y="4295163"/>
            <a:ext cx="3638557" cy="2416030"/>
          </a:xfrm>
          <a:prstGeom prst="rect">
            <a:avLst/>
          </a:prstGeom>
          <a:noFill/>
          <a:ln>
            <a:noFill/>
          </a:ln>
        </p:spPr>
      </p:pic>
      <p:pic>
        <p:nvPicPr>
          <p:cNvPr id="27" name="Picture 26" descr="Spring Directories">
            <a:extLst>
              <a:ext uri="{FF2B5EF4-FFF2-40B4-BE49-F238E27FC236}">
                <a16:creationId xmlns:a16="http://schemas.microsoft.com/office/drawing/2014/main" id="{397A3B53-7595-4C87-9E47-C7A75BB3FDD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18964" y="4680602"/>
            <a:ext cx="3990314" cy="1653085"/>
          </a:xfrm>
          <a:prstGeom prst="rect">
            <a:avLst/>
          </a:prstGeom>
          <a:noFill/>
          <a:ln>
            <a:noFill/>
          </a:ln>
        </p:spPr>
      </p:pic>
    </p:spTree>
    <p:extLst>
      <p:ext uri="{BB962C8B-B14F-4D97-AF65-F5344CB8AC3E}">
        <p14:creationId xmlns:p14="http://schemas.microsoft.com/office/powerpoint/2010/main" val="6418469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3462</Words>
  <Application>Microsoft Office PowerPoint</Application>
  <PresentationFormat>Widescreen</PresentationFormat>
  <Paragraphs>386</Paragraphs>
  <Slides>27</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DengXian</vt:lpstr>
      <vt:lpstr>Microsoft YaHei</vt:lpstr>
      <vt:lpstr>Microsoft YaHei</vt:lpstr>
      <vt:lpstr>Arial</vt:lpstr>
      <vt:lpstr>Calibri</vt:lpstr>
      <vt:lpstr>Calibri Light</vt:lpstr>
      <vt:lpstr>Montserrat</vt:lpstr>
      <vt:lpstr>Open Sans</vt:lpstr>
      <vt:lpstr>Raleway SemiBold</vt:lpstr>
      <vt:lpstr>Roboto Slab</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Duy Dương</cp:lastModifiedBy>
  <cp:revision>89</cp:revision>
  <dcterms:created xsi:type="dcterms:W3CDTF">2019-04-20T12:37:30Z</dcterms:created>
  <dcterms:modified xsi:type="dcterms:W3CDTF">2021-10-12T11:04:35Z</dcterms:modified>
</cp:coreProperties>
</file>